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Teko"/>
      <p:regular r:id="rId36"/>
      <p:bold r:id="rId37"/>
    </p:embeddedFont>
    <p:embeddedFont>
      <p:font typeface="Roboto"/>
      <p:regular r:id="rId38"/>
      <p:bold r:id="rId39"/>
      <p:italic r:id="rId40"/>
      <p:boldItalic r:id="rId41"/>
    </p:embeddedFont>
    <p:embeddedFont>
      <p:font typeface="Arim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46" roundtripDataSignature="AMtx7mjRfhB8jiJLGO0TktyemMMAXC5A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Arim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Arimo-italic.fntdata"/><Relationship Id="rId21" Type="http://schemas.openxmlformats.org/officeDocument/2006/relationships/slide" Target="slides/slide16.xml"/><Relationship Id="rId43" Type="http://schemas.openxmlformats.org/officeDocument/2006/relationships/font" Target="fonts/Arimo-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Arim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Teko-bold.fntdata"/><Relationship Id="rId14" Type="http://schemas.openxmlformats.org/officeDocument/2006/relationships/slide" Target="slides/slide9.xml"/><Relationship Id="rId36" Type="http://schemas.openxmlformats.org/officeDocument/2006/relationships/font" Target="fonts/Teko-regular.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f4596d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6f4596dd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f4596ddf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f4596dd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f45951081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f4595108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project can be easily translated into selling other stuffs like a game that you build, a service that you may provide</a:t>
            </a:r>
            <a:endParaRPr/>
          </a:p>
          <a:p>
            <a:pPr indent="0" lvl="0" marL="0" rtl="0" algn="l">
              <a:spcBef>
                <a:spcPts val="0"/>
              </a:spcBef>
              <a:spcAft>
                <a:spcPts val="0"/>
              </a:spcAft>
              <a:buNone/>
            </a:pPr>
            <a:r>
              <a:rPr lang="zh-CN"/>
              <a:t>Clients would love to have personalized functionalities and easy controls, reports, maintainability</a:t>
            </a:r>
            <a:endParaRPr/>
          </a:p>
          <a:p>
            <a:pPr indent="0" lvl="0" marL="0" rtl="0" algn="l">
              <a:spcBef>
                <a:spcPts val="0"/>
              </a:spcBef>
              <a:spcAft>
                <a:spcPts val="0"/>
              </a:spcAft>
              <a:buNone/>
            </a:pPr>
            <a:r>
              <a:rPr lang="zh-CN"/>
              <a:t>Next time we will think about mobile users, cloud service possibilities and storage cost, automating some of the stuffs such as sending out reports by email on daily basis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f4595108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6f45951081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f45951081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f4595108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e2d831f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e2d831f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e2d831ff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e2d831f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e2d831ff7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e2d831f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e2d831ff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e2d831f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e2d831ff7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e2d831f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f4595108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6f45951081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e2d831ff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e2d831f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e2d831ff7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e2d831ff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e2d831ff7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e2d831ff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e2d831ff7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e2d831ff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e2d831ff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e2d831f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e2d831ff7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e2d831f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e2d831ff7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e2d831f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e2d831ff7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e2d831f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e2d831ff7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e2d831ff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e2d831ff7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e2d831ff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Who here has done online shopping before? Do you know the otherside of the story as the seller? For example, if you wish to sell on amazon, you need to pay for the warehouse, shipping to warehouse, deposit and all other fees, and you have to comply with their restrictions on product selection. Most of all, you can’t even sell baked goods on it. Even if you can, there are alot of limitations for bakeries to do branding, building relationships, and personalize their sale items. A bakery is also often only sold to local communities, and lack of online presence and data analytics capabilities.</a:t>
            </a:r>
            <a:endParaRPr/>
          </a:p>
        </p:txBody>
      </p:sp>
      <p:sp>
        <p:nvSpPr>
          <p:cNvPr id="166" name="Google Shape;16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e2d831ff7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e2d831ff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f4595108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Our solution will bring meaning to bakeries in four ways, allow them to </a:t>
            </a:r>
            <a:endParaRPr/>
          </a:p>
          <a:p>
            <a:pPr indent="-298450" lvl="0" marL="457200" rtl="0" algn="l">
              <a:spcBef>
                <a:spcPts val="0"/>
              </a:spcBef>
              <a:spcAft>
                <a:spcPts val="0"/>
              </a:spcAft>
              <a:buSzPts val="1100"/>
              <a:buAutoNum type="arabicPeriod"/>
            </a:pPr>
            <a:r>
              <a:rPr lang="zh-CN"/>
              <a:t>build their own brand by letting customers always purchasing on their site, big platforms like amazon, you probably do not even remember the brand, but remember that you got it from amazon. </a:t>
            </a:r>
            <a:endParaRPr/>
          </a:p>
          <a:p>
            <a:pPr indent="-298450" lvl="0" marL="457200" rtl="0" algn="l">
              <a:spcBef>
                <a:spcPts val="0"/>
              </a:spcBef>
              <a:spcAft>
                <a:spcPts val="0"/>
              </a:spcAft>
              <a:buSzPts val="1100"/>
              <a:buAutoNum type="arabicPeriod"/>
            </a:pPr>
            <a:r>
              <a:rPr lang="zh-CN"/>
              <a:t>personalized functionalities such as adding B2B sale possible, charity purchase, scheduling lessons and sell whatever you want </a:t>
            </a:r>
            <a:endParaRPr/>
          </a:p>
          <a:p>
            <a:pPr indent="-298450" lvl="0" marL="457200" rtl="0" algn="l">
              <a:spcBef>
                <a:spcPts val="0"/>
              </a:spcBef>
              <a:spcAft>
                <a:spcPts val="0"/>
              </a:spcAft>
              <a:buSzPts val="1100"/>
              <a:buAutoNum type="arabicPeriod"/>
            </a:pPr>
            <a:r>
              <a:rPr lang="zh-CN"/>
              <a:t>give bakery the ability to do special marketing campaigns and collecting customer information</a:t>
            </a:r>
            <a:endParaRPr/>
          </a:p>
          <a:p>
            <a:pPr indent="-298450" lvl="0" marL="457200" rtl="0" algn="l">
              <a:spcBef>
                <a:spcPts val="0"/>
              </a:spcBef>
              <a:spcAft>
                <a:spcPts val="0"/>
              </a:spcAft>
              <a:buSzPts val="1100"/>
              <a:buAutoNum type="arabicPeriod"/>
            </a:pPr>
            <a:r>
              <a:rPr lang="zh-CN"/>
              <a:t>and give some insights on the data that was collected</a:t>
            </a:r>
            <a:endParaRPr/>
          </a:p>
        </p:txBody>
      </p:sp>
      <p:sp>
        <p:nvSpPr>
          <p:cNvPr id="177" name="Google Shape;177;g6f45951081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f4595108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will have basic functionalities as any shopping website, </a:t>
            </a:r>
            <a:endParaRPr/>
          </a:p>
          <a:p>
            <a:pPr indent="0" lvl="0" marL="0" rtl="0" algn="l">
              <a:spcBef>
                <a:spcPts val="0"/>
              </a:spcBef>
              <a:spcAft>
                <a:spcPts val="0"/>
              </a:spcAft>
              <a:buNone/>
            </a:pPr>
            <a:r>
              <a:rPr lang="zh-CN"/>
              <a:t>1. customer can browse and place orders</a:t>
            </a:r>
            <a:endParaRPr/>
          </a:p>
          <a:p>
            <a:pPr indent="0" lvl="0" marL="0" rtl="0" algn="l">
              <a:spcBef>
                <a:spcPts val="0"/>
              </a:spcBef>
              <a:spcAft>
                <a:spcPts val="0"/>
              </a:spcAft>
              <a:buNone/>
            </a:pPr>
            <a:r>
              <a:rPr lang="zh-CN"/>
              <a:t>2. managers can manage orders, changing status, adding new products</a:t>
            </a:r>
            <a:endParaRPr/>
          </a:p>
          <a:p>
            <a:pPr indent="0" lvl="0" marL="0" rtl="0" algn="l">
              <a:spcBef>
                <a:spcPts val="0"/>
              </a:spcBef>
              <a:spcAft>
                <a:spcPts val="0"/>
              </a:spcAft>
              <a:buNone/>
            </a:pPr>
            <a:r>
              <a:rPr lang="zh-CN"/>
              <a:t>3. beyond that we will have customized functions such as charity purchase, baking lesson scheduling and data analytics</a:t>
            </a:r>
            <a:endParaRPr/>
          </a:p>
        </p:txBody>
      </p:sp>
      <p:sp>
        <p:nvSpPr>
          <p:cNvPr id="187" name="Google Shape;187;g6f45951081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f4595108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6f45951081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f4596ddf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f4596dd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f4596ddf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f4596dd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e2697c2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t>Customer:</a:t>
            </a:r>
            <a:endParaRPr b="1"/>
          </a:p>
          <a:p>
            <a:pPr indent="0" lvl="0" marL="0" rtl="0" algn="l">
              <a:spcBef>
                <a:spcPts val="0"/>
              </a:spcBef>
              <a:spcAft>
                <a:spcPts val="0"/>
              </a:spcAft>
              <a:buClr>
                <a:schemeClr val="dk1"/>
              </a:buClr>
              <a:buSzPts val="1100"/>
              <a:buFont typeface="Arial"/>
              <a:buNone/>
            </a:pPr>
            <a:r>
              <a:rPr b="1" lang="zh-CN"/>
              <a:t>index-add item -&gt; cart -&gt; checkout -&gt;</a:t>
            </a:r>
            <a:r>
              <a:rPr b="1" lang="zh-CN"/>
              <a:t>Success</a:t>
            </a:r>
            <a:r>
              <a:rPr b="1" lang="zh-CN"/>
              <a:t> check out -&gt; Sale -&gt; Our Story -&gt; Contact Us</a:t>
            </a:r>
            <a:endParaRPr b="1"/>
          </a:p>
          <a:p>
            <a:pPr indent="0" lvl="0" marL="0" rtl="0" algn="l">
              <a:spcBef>
                <a:spcPts val="0"/>
              </a:spcBef>
              <a:spcAft>
                <a:spcPts val="0"/>
              </a:spcAft>
              <a:buClr>
                <a:schemeClr val="dk1"/>
              </a:buClr>
              <a:buSzPts val="1100"/>
              <a:buFont typeface="Arial"/>
              <a:buNone/>
            </a:pPr>
            <a:r>
              <a:rPr lang="zh-CN"/>
              <a:t>index: here is the home page for the website where we have a promotional panel displaying current sales or events, and products listed below with the image, option to show detail and add to cart</a:t>
            </a:r>
            <a:endParaRPr/>
          </a:p>
          <a:p>
            <a:pPr indent="0" lvl="0" marL="0" rtl="0" algn="l">
              <a:spcBef>
                <a:spcPts val="0"/>
              </a:spcBef>
              <a:spcAft>
                <a:spcPts val="0"/>
              </a:spcAft>
              <a:buClr>
                <a:schemeClr val="dk1"/>
              </a:buClr>
              <a:buSzPts val="1100"/>
              <a:buFont typeface="Arial"/>
              <a:buNone/>
            </a:pPr>
            <a:r>
              <a:rPr lang="zh-CN"/>
              <a:t>The header has bakery name, logo as well as cart.</a:t>
            </a:r>
            <a:endParaRPr/>
          </a:p>
          <a:p>
            <a:pPr indent="0" lvl="0" marL="0" rtl="0" algn="l">
              <a:spcBef>
                <a:spcPts val="0"/>
              </a:spcBef>
              <a:spcAft>
                <a:spcPts val="0"/>
              </a:spcAft>
              <a:buClr>
                <a:schemeClr val="dk1"/>
              </a:buClr>
              <a:buSzPts val="1100"/>
              <a:buFont typeface="Arial"/>
              <a:buNone/>
            </a:pPr>
            <a:r>
              <a:rPr lang="zh-CN"/>
              <a:t>The fotter has basic information such as privacy, contact, and other policies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index-click on item cart to add an item:</a:t>
            </a:r>
            <a:endParaRPr/>
          </a:p>
          <a:p>
            <a:pPr indent="0" lvl="0" marL="0" rtl="0" algn="l">
              <a:spcBef>
                <a:spcPts val="0"/>
              </a:spcBef>
              <a:spcAft>
                <a:spcPts val="0"/>
              </a:spcAft>
              <a:buClr>
                <a:schemeClr val="dk1"/>
              </a:buClr>
              <a:buSzPts val="1100"/>
              <a:buFont typeface="Arial"/>
              <a:buNone/>
            </a:pPr>
            <a:r>
              <a:rPr lang="zh-CN"/>
              <a:t>Cart page:</a:t>
            </a:r>
            <a:endParaRPr/>
          </a:p>
          <a:p>
            <a:pPr indent="0" lvl="0" marL="0" rtl="0" algn="l">
              <a:spcBef>
                <a:spcPts val="0"/>
              </a:spcBef>
              <a:spcAft>
                <a:spcPts val="0"/>
              </a:spcAft>
              <a:buClr>
                <a:schemeClr val="dk1"/>
              </a:buClr>
              <a:buSzPts val="1100"/>
              <a:buFont typeface="Arial"/>
              <a:buNone/>
            </a:pPr>
            <a:r>
              <a:rPr lang="zh-CN"/>
              <a:t>we can remove the item, we see the price and description, customer may wish to change the quantity as well. There is also option for gift,	 charity purchase and for customer to leave comment for each item.</a:t>
            </a:r>
            <a:endParaRPr/>
          </a:p>
          <a:p>
            <a:pPr indent="0" lvl="0" marL="0" rtl="0" algn="l">
              <a:spcBef>
                <a:spcPts val="0"/>
              </a:spcBef>
              <a:spcAft>
                <a:spcPts val="0"/>
              </a:spcAft>
              <a:buClr>
                <a:schemeClr val="dk1"/>
              </a:buClr>
              <a:buSzPts val="1100"/>
              <a:buFont typeface="Arial"/>
              <a:buNone/>
            </a:pPr>
            <a:r>
              <a:rPr lang="zh-CN"/>
              <a:t>the page also shows some other products that people like and when we check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Checkout page:</a:t>
            </a:r>
            <a:endParaRPr/>
          </a:p>
          <a:p>
            <a:pPr indent="0" lvl="0" marL="0" rtl="0" algn="l">
              <a:spcBef>
                <a:spcPts val="0"/>
              </a:spcBef>
              <a:spcAft>
                <a:spcPts val="0"/>
              </a:spcAft>
              <a:buClr>
                <a:schemeClr val="dk1"/>
              </a:buClr>
              <a:buSzPts val="1100"/>
              <a:buFont typeface="Arial"/>
              <a:buNone/>
            </a:pPr>
            <a:r>
              <a:rPr lang="zh-CN"/>
              <a:t>checkout page will require the customer to enter payment and shipping information. Then click on Check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Sucess check out page:</a:t>
            </a:r>
            <a:endParaRPr/>
          </a:p>
          <a:p>
            <a:pPr indent="0" lvl="0" marL="0" rtl="0" algn="l">
              <a:spcBef>
                <a:spcPts val="0"/>
              </a:spcBef>
              <a:spcAft>
                <a:spcPts val="0"/>
              </a:spcAft>
              <a:buClr>
                <a:schemeClr val="dk1"/>
              </a:buClr>
              <a:buSzPts val="1100"/>
              <a:buFont typeface="Arial"/>
              <a:buNone/>
            </a:pPr>
            <a:r>
              <a:rPr lang="zh-CN"/>
              <a:t>if the order is sucessfully placed, order number will be displayed to customer as well as the link for them to share.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sales page:</a:t>
            </a:r>
            <a:endParaRPr/>
          </a:p>
          <a:p>
            <a:pPr indent="0" lvl="0" marL="0" rtl="0" algn="l">
              <a:spcBef>
                <a:spcPts val="0"/>
              </a:spcBef>
              <a:spcAft>
                <a:spcPts val="0"/>
              </a:spcAft>
              <a:buClr>
                <a:schemeClr val="dk1"/>
              </a:buClr>
              <a:buSzPts val="1100"/>
              <a:buFont typeface="Arial"/>
              <a:buNone/>
            </a:pPr>
            <a:r>
              <a:rPr lang="zh-CN"/>
              <a:t>sales page to show all the items on sale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Our story:</a:t>
            </a:r>
            <a:endParaRPr/>
          </a:p>
          <a:p>
            <a:pPr indent="0" lvl="0" marL="0" rtl="0" algn="l">
              <a:spcBef>
                <a:spcPts val="0"/>
              </a:spcBef>
              <a:spcAft>
                <a:spcPts val="0"/>
              </a:spcAft>
              <a:buClr>
                <a:schemeClr val="dk1"/>
              </a:buClr>
              <a:buSzPts val="1100"/>
              <a:buFont typeface="Arial"/>
              <a:buNone/>
            </a:pPr>
            <a:r>
              <a:rPr lang="zh-CN"/>
              <a:t>for promoting our own brand by showing history, stories and our visions.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Contact:</a:t>
            </a:r>
            <a:endParaRPr/>
          </a:p>
          <a:p>
            <a:pPr indent="0" lvl="0" marL="0" rtl="0" algn="l">
              <a:spcBef>
                <a:spcPts val="0"/>
              </a:spcBef>
              <a:spcAft>
                <a:spcPts val="0"/>
              </a:spcAft>
              <a:buClr>
                <a:schemeClr val="dk1"/>
              </a:buClr>
              <a:buSzPts val="1100"/>
              <a:buFont typeface="Arial"/>
              <a:buNone/>
            </a:pPr>
            <a:r>
              <a:rPr lang="zh-CN"/>
              <a:t>Contact page also has key informaiton on bakers, policies on privacy, donation or other events.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2" name="Google Shape;232;g7e2697c2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p:cSld name="标题幻灯片">
    <p:spTree>
      <p:nvGrpSpPr>
        <p:cNvPr id="6" name="Shape 6"/>
        <p:cNvGrpSpPr/>
        <p:nvPr/>
      </p:nvGrpSpPr>
      <p:grpSpPr>
        <a:xfrm>
          <a:off x="0" y="0"/>
          <a:ext cx="0" cy="0"/>
          <a:chOff x="0" y="0"/>
          <a:chExt cx="0" cy="0"/>
        </a:xfrm>
      </p:grpSpPr>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p:cSld name="标题和内容">
    <p:spTree>
      <p:nvGrpSpPr>
        <p:cNvPr id="7" name="Shape 7"/>
        <p:cNvGrpSpPr/>
        <p:nvPr/>
      </p:nvGrpSpPr>
      <p:grpSpPr>
        <a:xfrm>
          <a:off x="0" y="0"/>
          <a:ext cx="0" cy="0"/>
          <a:chOff x="0" y="0"/>
          <a:chExt cx="0" cy="0"/>
        </a:xfrm>
      </p:grpSpPr>
      <p:sp>
        <p:nvSpPr>
          <p:cNvPr id="8" name="Google Shape;8;p50"/>
          <p:cNvSpPr/>
          <p:nvPr/>
        </p:nvSpPr>
        <p:spPr>
          <a:xfrm>
            <a:off x="7826321" y="0"/>
            <a:ext cx="514216" cy="857250"/>
          </a:xfrm>
          <a:prstGeom prst="rect">
            <a:avLst/>
          </a:prstGeom>
          <a:solidFill>
            <a:srgbClr val="0070C0"/>
          </a:soli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 name="Google Shape;9;p50"/>
          <p:cNvSpPr txBox="1"/>
          <p:nvPr/>
        </p:nvSpPr>
        <p:spPr>
          <a:xfrm>
            <a:off x="7826321" y="453786"/>
            <a:ext cx="514216"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chemeClr val="lt1"/>
                </a:solidFill>
                <a:latin typeface="Arimo"/>
                <a:ea typeface="Arimo"/>
                <a:cs typeface="Arimo"/>
                <a:sym typeface="Arimo"/>
              </a:rPr>
              <a:t>‹#›</a:t>
            </a:fld>
            <a:r>
              <a:rPr lang="zh-CN" sz="1800">
                <a:solidFill>
                  <a:schemeClr val="lt1"/>
                </a:solidFill>
                <a:latin typeface="Arimo"/>
                <a:ea typeface="Arimo"/>
                <a:cs typeface="Arimo"/>
                <a:sym typeface="Arimo"/>
              </a:rPr>
              <a:t> </a:t>
            </a:r>
            <a:endParaRPr b="0" sz="1800">
              <a:solidFill>
                <a:schemeClr val="lt1"/>
              </a:solidFill>
              <a:latin typeface="Arimo"/>
              <a:ea typeface="Arimo"/>
              <a:cs typeface="Arimo"/>
              <a:sym typeface="Arimo"/>
            </a:endParaRPr>
          </a:p>
        </p:txBody>
      </p:sp>
      <p:sp>
        <p:nvSpPr>
          <p:cNvPr id="10" name="Google Shape;10;p50"/>
          <p:cNvSpPr/>
          <p:nvPr/>
        </p:nvSpPr>
        <p:spPr>
          <a:xfrm>
            <a:off x="306637" y="3489852"/>
            <a:ext cx="1457782" cy="1458162"/>
          </a:xfrm>
          <a:prstGeom prst="ellipse">
            <a:avLst/>
          </a:prstGeom>
          <a:solidFill>
            <a:srgbClr val="0070C0"/>
          </a:soli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 name="Google Shape;11;p50"/>
          <p:cNvSpPr txBox="1"/>
          <p:nvPr/>
        </p:nvSpPr>
        <p:spPr>
          <a:xfrm>
            <a:off x="468613" y="4268029"/>
            <a:ext cx="1133830" cy="438563"/>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200">
                <a:solidFill>
                  <a:schemeClr val="lt1"/>
                </a:solidFill>
                <a:latin typeface="Teko"/>
                <a:ea typeface="Teko"/>
                <a:cs typeface="Teko"/>
                <a:sym typeface="Teko"/>
              </a:rPr>
              <a:t>Contents Page</a:t>
            </a:r>
            <a:endParaRPr/>
          </a:p>
        </p:txBody>
      </p:sp>
      <p:sp>
        <p:nvSpPr>
          <p:cNvPr id="12" name="Google Shape;12;p50"/>
          <p:cNvSpPr txBox="1"/>
          <p:nvPr/>
        </p:nvSpPr>
        <p:spPr>
          <a:xfrm>
            <a:off x="468613" y="3937629"/>
            <a:ext cx="1133830"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800">
                <a:solidFill>
                  <a:schemeClr val="lt1"/>
                </a:solidFill>
                <a:latin typeface="Calibri"/>
                <a:ea typeface="Calibri"/>
                <a:cs typeface="Calibri"/>
                <a:sym typeface="Calibri"/>
              </a:rPr>
              <a:t>目录页</a:t>
            </a:r>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p:cSld name="节标题">
    <p:spTree>
      <p:nvGrpSpPr>
        <p:cNvPr id="13" name="Shape 13"/>
        <p:cNvGrpSpPr/>
        <p:nvPr/>
      </p:nvGrpSpPr>
      <p:grpSpPr>
        <a:xfrm>
          <a:off x="0" y="0"/>
          <a:ext cx="0" cy="0"/>
          <a:chOff x="0" y="0"/>
          <a:chExt cx="0" cy="0"/>
        </a:xfrm>
      </p:grpSpPr>
      <p:sp>
        <p:nvSpPr>
          <p:cNvPr id="14" name="Google Shape;14;p51"/>
          <p:cNvSpPr/>
          <p:nvPr/>
        </p:nvSpPr>
        <p:spPr>
          <a:xfrm>
            <a:off x="1211006" y="1"/>
            <a:ext cx="80979" cy="5143500"/>
          </a:xfrm>
          <a:prstGeom prst="rect">
            <a:avLst/>
          </a:prstGeom>
          <a:solidFill>
            <a:srgbClr val="FFFFFF">
              <a:alpha val="17647"/>
            </a:srgbClr>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 name="Google Shape;15;p51"/>
          <p:cNvSpPr/>
          <p:nvPr/>
        </p:nvSpPr>
        <p:spPr>
          <a:xfrm>
            <a:off x="7826321" y="0"/>
            <a:ext cx="514216" cy="857250"/>
          </a:xfrm>
          <a:prstGeom prst="rect">
            <a:avLst/>
          </a:prstGeom>
          <a:solidFill>
            <a:srgbClr val="0070C0"/>
          </a:soli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 name="Google Shape;16;p51"/>
          <p:cNvSpPr txBox="1"/>
          <p:nvPr/>
        </p:nvSpPr>
        <p:spPr>
          <a:xfrm>
            <a:off x="7826321" y="453786"/>
            <a:ext cx="514216"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chemeClr val="lt1"/>
                </a:solidFill>
                <a:latin typeface="Arimo"/>
                <a:ea typeface="Arimo"/>
                <a:cs typeface="Arimo"/>
                <a:sym typeface="Arimo"/>
              </a:rPr>
              <a:t>‹#›</a:t>
            </a:fld>
            <a:r>
              <a:rPr lang="zh-CN" sz="1800">
                <a:solidFill>
                  <a:schemeClr val="lt1"/>
                </a:solidFill>
                <a:latin typeface="Arimo"/>
                <a:ea typeface="Arimo"/>
                <a:cs typeface="Arimo"/>
                <a:sym typeface="Arimo"/>
              </a:rPr>
              <a:t> </a:t>
            </a:r>
            <a:endParaRPr b="0" sz="1800">
              <a:solidFill>
                <a:schemeClr val="lt1"/>
              </a:solidFill>
              <a:latin typeface="Arimo"/>
              <a:ea typeface="Arimo"/>
              <a:cs typeface="Arimo"/>
              <a:sym typeface="Arimo"/>
            </a:endParaRPr>
          </a:p>
        </p:txBody>
      </p:sp>
      <p:sp>
        <p:nvSpPr>
          <p:cNvPr id="17" name="Google Shape;17;p51"/>
          <p:cNvSpPr/>
          <p:nvPr/>
        </p:nvSpPr>
        <p:spPr>
          <a:xfrm>
            <a:off x="306637" y="3489852"/>
            <a:ext cx="1457782" cy="1458162"/>
          </a:xfrm>
          <a:prstGeom prst="ellipse">
            <a:avLst/>
          </a:prstGeom>
          <a:solidFill>
            <a:srgbClr val="0070C0"/>
          </a:soli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 name="Google Shape;18;p51"/>
          <p:cNvSpPr txBox="1"/>
          <p:nvPr/>
        </p:nvSpPr>
        <p:spPr>
          <a:xfrm>
            <a:off x="468613" y="4268029"/>
            <a:ext cx="1133830" cy="438563"/>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200">
                <a:solidFill>
                  <a:schemeClr val="lt1"/>
                </a:solidFill>
                <a:latin typeface="Teko"/>
                <a:ea typeface="Teko"/>
                <a:cs typeface="Teko"/>
                <a:sym typeface="Teko"/>
              </a:rPr>
              <a:t>Transition Page</a:t>
            </a:r>
            <a:endParaRPr/>
          </a:p>
        </p:txBody>
      </p:sp>
      <p:sp>
        <p:nvSpPr>
          <p:cNvPr id="19" name="Google Shape;19;p51"/>
          <p:cNvSpPr txBox="1"/>
          <p:nvPr/>
        </p:nvSpPr>
        <p:spPr>
          <a:xfrm>
            <a:off x="468613" y="3937629"/>
            <a:ext cx="1133830"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800">
                <a:solidFill>
                  <a:schemeClr val="lt1"/>
                </a:solidFill>
                <a:latin typeface="Calibri"/>
                <a:ea typeface="Calibri"/>
                <a:cs typeface="Calibri"/>
                <a:sym typeface="Calibri"/>
              </a:rPr>
              <a:t>过渡页</a:t>
            </a:r>
            <a:endParaRPr/>
          </a:p>
        </p:txBody>
      </p:sp>
      <p:sp>
        <p:nvSpPr>
          <p:cNvPr id="20" name="Google Shape;20;p51"/>
          <p:cNvSpPr/>
          <p:nvPr/>
        </p:nvSpPr>
        <p:spPr>
          <a:xfrm>
            <a:off x="0" y="1437624"/>
            <a:ext cx="9144000" cy="1512168"/>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21" name="Shape 21"/>
        <p:cNvGrpSpPr/>
        <p:nvPr/>
      </p:nvGrpSpPr>
      <p:grpSpPr>
        <a:xfrm>
          <a:off x="0" y="0"/>
          <a:ext cx="0" cy="0"/>
          <a:chOff x="0" y="0"/>
          <a:chExt cx="0" cy="0"/>
        </a:xfrm>
      </p:grpSpPr>
      <p:cxnSp>
        <p:nvCxnSpPr>
          <p:cNvPr id="22" name="Google Shape;22;p52"/>
          <p:cNvCxnSpPr/>
          <p:nvPr/>
        </p:nvCxnSpPr>
        <p:spPr>
          <a:xfrm>
            <a:off x="3303174" y="4704972"/>
            <a:ext cx="5236636" cy="0"/>
          </a:xfrm>
          <a:prstGeom prst="straightConnector1">
            <a:avLst/>
          </a:prstGeom>
          <a:noFill/>
          <a:ln cap="flat" cmpd="sng" w="12700">
            <a:solidFill>
              <a:srgbClr val="A5A5A5"/>
            </a:solidFill>
            <a:prstDash val="solid"/>
            <a:round/>
            <a:headEnd len="sm" w="sm" type="none"/>
            <a:tailEnd len="sm" w="sm" type="none"/>
          </a:ln>
        </p:spPr>
      </p:cxnSp>
      <p:sp>
        <p:nvSpPr>
          <p:cNvPr id="23" name="Google Shape;23;p52"/>
          <p:cNvSpPr/>
          <p:nvPr/>
        </p:nvSpPr>
        <p:spPr>
          <a:xfrm>
            <a:off x="8837362" y="141481"/>
            <a:ext cx="80979" cy="56246"/>
          </a:xfrm>
          <a:prstGeom prst="rtTriangle">
            <a:avLst/>
          </a:prstGeom>
          <a:solidFill>
            <a:srgbClr val="F8F8F8">
              <a:alpha val="84705"/>
            </a:srgb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24" name="Google Shape;24;p52"/>
          <p:cNvSpPr/>
          <p:nvPr/>
        </p:nvSpPr>
        <p:spPr>
          <a:xfrm>
            <a:off x="1" y="194184"/>
            <a:ext cx="890856" cy="297000"/>
          </a:xfrm>
          <a:prstGeom prst="rect">
            <a:avLst/>
          </a:prstGeom>
          <a:solidFill>
            <a:srgbClr val="A5A5A5"/>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52"/>
          <p:cNvSpPr/>
          <p:nvPr/>
        </p:nvSpPr>
        <p:spPr>
          <a:xfrm>
            <a:off x="933207" y="194184"/>
            <a:ext cx="8210793" cy="297000"/>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52"/>
          <p:cNvSpPr/>
          <p:nvPr/>
        </p:nvSpPr>
        <p:spPr>
          <a:xfrm rot="-5400000">
            <a:off x="8346989" y="135858"/>
            <a:ext cx="475590" cy="505158"/>
          </a:xfrm>
          <a:custGeom>
            <a:rect b="b" l="l" r="r" t="t"/>
            <a:pathLst>
              <a:path extrusionOk="0" h="655200" w="4732299">
                <a:moveTo>
                  <a:pt x="29842" y="0"/>
                </a:moveTo>
                <a:lnTo>
                  <a:pt x="4732299" y="0"/>
                </a:lnTo>
                <a:lnTo>
                  <a:pt x="4732299" y="655200"/>
                </a:lnTo>
                <a:lnTo>
                  <a:pt x="0" y="655200"/>
                </a:lnTo>
                <a:lnTo>
                  <a:pt x="0" y="651669"/>
                </a:lnTo>
                <a:lnTo>
                  <a:pt x="25384" y="651669"/>
                </a:lnTo>
                <a:lnTo>
                  <a:pt x="393662" y="323851"/>
                </a:lnTo>
                <a:close/>
              </a:path>
            </a:pathLst>
          </a:custGeom>
          <a:solidFill>
            <a:schemeClr val="lt1">
              <a:alpha val="84705"/>
            </a:scheme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27" name="Google Shape;27;p52"/>
          <p:cNvSpPr txBox="1"/>
          <p:nvPr/>
        </p:nvSpPr>
        <p:spPr>
          <a:xfrm>
            <a:off x="8332205" y="225977"/>
            <a:ext cx="505158"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rgbClr val="0070C0"/>
                </a:solidFill>
                <a:latin typeface="Arimo"/>
                <a:ea typeface="Arimo"/>
                <a:cs typeface="Arimo"/>
                <a:sym typeface="Arimo"/>
              </a:rPr>
              <a:t>‹#›</a:t>
            </a:fld>
            <a:r>
              <a:rPr lang="zh-CN" sz="1800">
                <a:solidFill>
                  <a:srgbClr val="0070C0"/>
                </a:solidFill>
                <a:latin typeface="Arimo"/>
                <a:ea typeface="Arimo"/>
                <a:cs typeface="Arimo"/>
                <a:sym typeface="Arimo"/>
              </a:rPr>
              <a:t> </a:t>
            </a:r>
            <a:endParaRPr b="0" sz="1800">
              <a:solidFill>
                <a:srgbClr val="0070C0"/>
              </a:solidFill>
              <a:latin typeface="Arimo"/>
              <a:ea typeface="Arimo"/>
              <a:cs typeface="Arimo"/>
              <a:sym typeface="Arimo"/>
            </a:endParaRPr>
          </a:p>
        </p:txBody>
      </p:sp>
      <p:sp>
        <p:nvSpPr>
          <p:cNvPr id="28" name="Google Shape;28;p52"/>
          <p:cNvSpPr/>
          <p:nvPr/>
        </p:nvSpPr>
        <p:spPr>
          <a:xfrm>
            <a:off x="3195220" y="4637472"/>
            <a:ext cx="134965" cy="135000"/>
          </a:xfrm>
          <a:prstGeom prst="ellipse">
            <a:avLst/>
          </a:prstGeom>
          <a:solidFill>
            <a:srgbClr val="FF850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29" name="Google Shape;29;p52"/>
          <p:cNvSpPr/>
          <p:nvPr/>
        </p:nvSpPr>
        <p:spPr>
          <a:xfrm>
            <a:off x="4538255"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0" name="Google Shape;30;p52"/>
          <p:cNvSpPr/>
          <p:nvPr/>
        </p:nvSpPr>
        <p:spPr>
          <a:xfrm>
            <a:off x="585431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1" name="Google Shape;31;p52"/>
          <p:cNvSpPr/>
          <p:nvPr/>
        </p:nvSpPr>
        <p:spPr>
          <a:xfrm>
            <a:off x="7170364"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2" name="Google Shape;32;p52"/>
          <p:cNvSpPr/>
          <p:nvPr/>
        </p:nvSpPr>
        <p:spPr>
          <a:xfrm>
            <a:off x="8486418"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3" name="Google Shape;33;p52"/>
          <p:cNvSpPr/>
          <p:nvPr/>
        </p:nvSpPr>
        <p:spPr>
          <a:xfrm>
            <a:off x="2884789" y="4569972"/>
            <a:ext cx="809789" cy="270000"/>
          </a:xfrm>
          <a:prstGeom prst="roundRect">
            <a:avLst>
              <a:gd fmla="val 5329" name="adj"/>
            </a:avLst>
          </a:prstGeom>
          <a:gradFill>
            <a:gsLst>
              <a:gs pos="0">
                <a:srgbClr val="939292"/>
              </a:gs>
              <a:gs pos="80000">
                <a:srgbClr val="A6A6A7"/>
              </a:gs>
              <a:gs pos="100000">
                <a:srgbClr val="B6B0B2"/>
              </a:gs>
            </a:gsLst>
            <a:lin ang="16200000" scaled="0"/>
          </a:gra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4" name="Google Shape;34;p52"/>
          <p:cNvSpPr txBox="1"/>
          <p:nvPr/>
        </p:nvSpPr>
        <p:spPr>
          <a:xfrm>
            <a:off x="2758788" y="4829570"/>
            <a:ext cx="1061793" cy="253897"/>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200">
                <a:solidFill>
                  <a:srgbClr val="0070C0"/>
                </a:solidFill>
                <a:latin typeface="Microsoft Yahei"/>
                <a:ea typeface="Microsoft Yahei"/>
                <a:cs typeface="Microsoft Yahei"/>
                <a:sym typeface="Microsoft Yahei"/>
              </a:rPr>
              <a:t>年度工作概述</a:t>
            </a:r>
            <a:endParaRPr/>
          </a:p>
        </p:txBody>
      </p:sp>
      <p:sp>
        <p:nvSpPr>
          <p:cNvPr id="35" name="Google Shape;35;p52"/>
          <p:cNvSpPr txBox="1"/>
          <p:nvPr/>
        </p:nvSpPr>
        <p:spPr>
          <a:xfrm>
            <a:off x="4199582"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工作完成情况</a:t>
            </a:r>
            <a:endParaRPr/>
          </a:p>
        </p:txBody>
      </p:sp>
      <p:sp>
        <p:nvSpPr>
          <p:cNvPr id="36" name="Google Shape;36;p52"/>
          <p:cNvSpPr/>
          <p:nvPr/>
        </p:nvSpPr>
        <p:spPr>
          <a:xfrm>
            <a:off x="3222201"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37" name="Google Shape;37;p52"/>
          <p:cNvSpPr txBox="1"/>
          <p:nvPr/>
        </p:nvSpPr>
        <p:spPr>
          <a:xfrm>
            <a:off x="5496125"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项目成果展示</a:t>
            </a:r>
            <a:endParaRPr/>
          </a:p>
        </p:txBody>
      </p:sp>
      <p:sp>
        <p:nvSpPr>
          <p:cNvPr id="38" name="Google Shape;38;p52"/>
          <p:cNvSpPr txBox="1"/>
          <p:nvPr/>
        </p:nvSpPr>
        <p:spPr>
          <a:xfrm>
            <a:off x="6792668"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工作不足之处</a:t>
            </a:r>
            <a:endParaRPr/>
          </a:p>
        </p:txBody>
      </p:sp>
      <p:sp>
        <p:nvSpPr>
          <p:cNvPr id="39" name="Google Shape;39;p52"/>
          <p:cNvSpPr txBox="1"/>
          <p:nvPr/>
        </p:nvSpPr>
        <p:spPr>
          <a:xfrm>
            <a:off x="8089212"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明年工作计划</a:t>
            </a:r>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空白">
  <p:cSld name="2_空白">
    <p:spTree>
      <p:nvGrpSpPr>
        <p:cNvPr id="40" name="Shape 40"/>
        <p:cNvGrpSpPr/>
        <p:nvPr/>
      </p:nvGrpSpPr>
      <p:grpSpPr>
        <a:xfrm>
          <a:off x="0" y="0"/>
          <a:ext cx="0" cy="0"/>
          <a:chOff x="0" y="0"/>
          <a:chExt cx="0" cy="0"/>
        </a:xfrm>
      </p:grpSpPr>
      <p:cxnSp>
        <p:nvCxnSpPr>
          <p:cNvPr id="41" name="Google Shape;41;p53"/>
          <p:cNvCxnSpPr/>
          <p:nvPr/>
        </p:nvCxnSpPr>
        <p:spPr>
          <a:xfrm>
            <a:off x="3303174" y="4704972"/>
            <a:ext cx="5236636" cy="0"/>
          </a:xfrm>
          <a:prstGeom prst="straightConnector1">
            <a:avLst/>
          </a:prstGeom>
          <a:noFill/>
          <a:ln cap="flat" cmpd="sng" w="12700">
            <a:solidFill>
              <a:srgbClr val="A5A5A5"/>
            </a:solidFill>
            <a:prstDash val="solid"/>
            <a:round/>
            <a:headEnd len="sm" w="sm" type="none"/>
            <a:tailEnd len="sm" w="sm" type="none"/>
          </a:ln>
        </p:spPr>
      </p:cxnSp>
      <p:sp>
        <p:nvSpPr>
          <p:cNvPr id="42" name="Google Shape;42;p53"/>
          <p:cNvSpPr/>
          <p:nvPr/>
        </p:nvSpPr>
        <p:spPr>
          <a:xfrm>
            <a:off x="8837362" y="141481"/>
            <a:ext cx="80979" cy="56246"/>
          </a:xfrm>
          <a:prstGeom prst="rtTriangle">
            <a:avLst/>
          </a:prstGeom>
          <a:solidFill>
            <a:srgbClr val="F8F8F8">
              <a:alpha val="84705"/>
            </a:srgb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43" name="Google Shape;43;p53"/>
          <p:cNvSpPr/>
          <p:nvPr/>
        </p:nvSpPr>
        <p:spPr>
          <a:xfrm>
            <a:off x="1" y="194184"/>
            <a:ext cx="890856" cy="297000"/>
          </a:xfrm>
          <a:prstGeom prst="rect">
            <a:avLst/>
          </a:prstGeom>
          <a:solidFill>
            <a:srgbClr val="A5A5A5"/>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53"/>
          <p:cNvSpPr/>
          <p:nvPr/>
        </p:nvSpPr>
        <p:spPr>
          <a:xfrm>
            <a:off x="933207" y="194184"/>
            <a:ext cx="8210793" cy="297000"/>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53"/>
          <p:cNvSpPr/>
          <p:nvPr/>
        </p:nvSpPr>
        <p:spPr>
          <a:xfrm rot="-5400000">
            <a:off x="8346989" y="135858"/>
            <a:ext cx="475590" cy="505158"/>
          </a:xfrm>
          <a:custGeom>
            <a:rect b="b" l="l" r="r" t="t"/>
            <a:pathLst>
              <a:path extrusionOk="0" h="655200" w="4732299">
                <a:moveTo>
                  <a:pt x="29842" y="0"/>
                </a:moveTo>
                <a:lnTo>
                  <a:pt x="4732299" y="0"/>
                </a:lnTo>
                <a:lnTo>
                  <a:pt x="4732299" y="655200"/>
                </a:lnTo>
                <a:lnTo>
                  <a:pt x="0" y="655200"/>
                </a:lnTo>
                <a:lnTo>
                  <a:pt x="0" y="651669"/>
                </a:lnTo>
                <a:lnTo>
                  <a:pt x="25384" y="651669"/>
                </a:lnTo>
                <a:lnTo>
                  <a:pt x="393662" y="323851"/>
                </a:lnTo>
                <a:close/>
              </a:path>
            </a:pathLst>
          </a:custGeom>
          <a:solidFill>
            <a:schemeClr val="lt1">
              <a:alpha val="84705"/>
            </a:scheme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46" name="Google Shape;46;p53"/>
          <p:cNvSpPr txBox="1"/>
          <p:nvPr/>
        </p:nvSpPr>
        <p:spPr>
          <a:xfrm>
            <a:off x="8332205" y="225977"/>
            <a:ext cx="505158"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rgbClr val="0070C0"/>
                </a:solidFill>
                <a:latin typeface="Arimo"/>
                <a:ea typeface="Arimo"/>
                <a:cs typeface="Arimo"/>
                <a:sym typeface="Arimo"/>
              </a:rPr>
              <a:t>‹#›</a:t>
            </a:fld>
            <a:r>
              <a:rPr lang="zh-CN" sz="1800">
                <a:solidFill>
                  <a:srgbClr val="0070C0"/>
                </a:solidFill>
                <a:latin typeface="Arimo"/>
                <a:ea typeface="Arimo"/>
                <a:cs typeface="Arimo"/>
                <a:sym typeface="Arimo"/>
              </a:rPr>
              <a:t> </a:t>
            </a:r>
            <a:endParaRPr b="0" sz="1800">
              <a:solidFill>
                <a:srgbClr val="0070C0"/>
              </a:solidFill>
              <a:latin typeface="Arimo"/>
              <a:ea typeface="Arimo"/>
              <a:cs typeface="Arimo"/>
              <a:sym typeface="Arimo"/>
            </a:endParaRPr>
          </a:p>
        </p:txBody>
      </p:sp>
      <p:sp>
        <p:nvSpPr>
          <p:cNvPr id="47" name="Google Shape;47;p53"/>
          <p:cNvSpPr/>
          <p:nvPr/>
        </p:nvSpPr>
        <p:spPr>
          <a:xfrm>
            <a:off x="319522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48" name="Google Shape;48;p53"/>
          <p:cNvSpPr/>
          <p:nvPr/>
        </p:nvSpPr>
        <p:spPr>
          <a:xfrm>
            <a:off x="4538255" y="4637472"/>
            <a:ext cx="134965" cy="135000"/>
          </a:xfrm>
          <a:prstGeom prst="ellipse">
            <a:avLst/>
          </a:prstGeom>
          <a:solidFill>
            <a:srgbClr val="FF850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49" name="Google Shape;49;p53"/>
          <p:cNvSpPr/>
          <p:nvPr/>
        </p:nvSpPr>
        <p:spPr>
          <a:xfrm>
            <a:off x="585431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50" name="Google Shape;50;p53"/>
          <p:cNvSpPr/>
          <p:nvPr/>
        </p:nvSpPr>
        <p:spPr>
          <a:xfrm>
            <a:off x="7170364"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51" name="Google Shape;51;p53"/>
          <p:cNvSpPr/>
          <p:nvPr/>
        </p:nvSpPr>
        <p:spPr>
          <a:xfrm>
            <a:off x="8486418"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52" name="Google Shape;52;p53"/>
          <p:cNvSpPr txBox="1"/>
          <p:nvPr/>
        </p:nvSpPr>
        <p:spPr>
          <a:xfrm>
            <a:off x="2842906" y="4847573"/>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年度工作概述</a:t>
            </a:r>
            <a:endParaRPr/>
          </a:p>
        </p:txBody>
      </p:sp>
      <p:sp>
        <p:nvSpPr>
          <p:cNvPr id="53" name="Google Shape;53;p53"/>
          <p:cNvSpPr txBox="1"/>
          <p:nvPr/>
        </p:nvSpPr>
        <p:spPr>
          <a:xfrm>
            <a:off x="4080992" y="4847572"/>
            <a:ext cx="1061793" cy="253897"/>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200">
                <a:solidFill>
                  <a:srgbClr val="0070C0"/>
                </a:solidFill>
                <a:latin typeface="Microsoft Yahei"/>
                <a:ea typeface="Microsoft Yahei"/>
                <a:cs typeface="Microsoft Yahei"/>
                <a:sym typeface="Microsoft Yahei"/>
              </a:rPr>
              <a:t>工作完成情况</a:t>
            </a:r>
            <a:endParaRPr/>
          </a:p>
        </p:txBody>
      </p:sp>
      <p:sp>
        <p:nvSpPr>
          <p:cNvPr id="54" name="Google Shape;54;p53"/>
          <p:cNvSpPr txBox="1"/>
          <p:nvPr/>
        </p:nvSpPr>
        <p:spPr>
          <a:xfrm>
            <a:off x="5502275" y="4847573"/>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项目成果展示</a:t>
            </a:r>
            <a:endParaRPr/>
          </a:p>
        </p:txBody>
      </p:sp>
      <p:sp>
        <p:nvSpPr>
          <p:cNvPr id="55" name="Google Shape;55;p53"/>
          <p:cNvSpPr txBox="1"/>
          <p:nvPr/>
        </p:nvSpPr>
        <p:spPr>
          <a:xfrm>
            <a:off x="6798818" y="4847573"/>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工作不足之处</a:t>
            </a:r>
            <a:endParaRPr/>
          </a:p>
        </p:txBody>
      </p:sp>
      <p:sp>
        <p:nvSpPr>
          <p:cNvPr id="56" name="Google Shape;56;p53"/>
          <p:cNvSpPr txBox="1"/>
          <p:nvPr/>
        </p:nvSpPr>
        <p:spPr>
          <a:xfrm>
            <a:off x="8095362" y="4847573"/>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明年工作计划</a:t>
            </a:r>
            <a:endParaRPr/>
          </a:p>
        </p:txBody>
      </p:sp>
      <p:sp>
        <p:nvSpPr>
          <p:cNvPr id="57" name="Google Shape;57;p53"/>
          <p:cNvSpPr/>
          <p:nvPr/>
        </p:nvSpPr>
        <p:spPr>
          <a:xfrm>
            <a:off x="4206993" y="4587974"/>
            <a:ext cx="809789" cy="270000"/>
          </a:xfrm>
          <a:prstGeom prst="roundRect">
            <a:avLst>
              <a:gd fmla="val 5329" name="adj"/>
            </a:avLst>
          </a:prstGeom>
          <a:gradFill>
            <a:gsLst>
              <a:gs pos="0">
                <a:srgbClr val="939292"/>
              </a:gs>
              <a:gs pos="80000">
                <a:srgbClr val="A6A6A7"/>
              </a:gs>
              <a:gs pos="100000">
                <a:srgbClr val="B6B0B2"/>
              </a:gs>
            </a:gsLst>
            <a:lin ang="16200000" scaled="0"/>
          </a:gra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58" name="Google Shape;58;p53"/>
          <p:cNvSpPr/>
          <p:nvPr/>
        </p:nvSpPr>
        <p:spPr>
          <a:xfrm>
            <a:off x="4544405" y="4655474"/>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空白">
  <p:cSld name="3_空白">
    <p:spTree>
      <p:nvGrpSpPr>
        <p:cNvPr id="59" name="Shape 59"/>
        <p:cNvGrpSpPr/>
        <p:nvPr/>
      </p:nvGrpSpPr>
      <p:grpSpPr>
        <a:xfrm>
          <a:off x="0" y="0"/>
          <a:ext cx="0" cy="0"/>
          <a:chOff x="0" y="0"/>
          <a:chExt cx="0" cy="0"/>
        </a:xfrm>
      </p:grpSpPr>
      <p:cxnSp>
        <p:nvCxnSpPr>
          <p:cNvPr id="60" name="Google Shape;60;p54"/>
          <p:cNvCxnSpPr/>
          <p:nvPr/>
        </p:nvCxnSpPr>
        <p:spPr>
          <a:xfrm>
            <a:off x="3303174" y="4704972"/>
            <a:ext cx="5236636" cy="0"/>
          </a:xfrm>
          <a:prstGeom prst="straightConnector1">
            <a:avLst/>
          </a:prstGeom>
          <a:noFill/>
          <a:ln cap="flat" cmpd="sng" w="12700">
            <a:solidFill>
              <a:srgbClr val="A5A5A5"/>
            </a:solidFill>
            <a:prstDash val="solid"/>
            <a:round/>
            <a:headEnd len="sm" w="sm" type="none"/>
            <a:tailEnd len="sm" w="sm" type="none"/>
          </a:ln>
        </p:spPr>
      </p:cxnSp>
      <p:sp>
        <p:nvSpPr>
          <p:cNvPr id="61" name="Google Shape;61;p54"/>
          <p:cNvSpPr/>
          <p:nvPr/>
        </p:nvSpPr>
        <p:spPr>
          <a:xfrm>
            <a:off x="8837362" y="141481"/>
            <a:ext cx="80979" cy="56246"/>
          </a:xfrm>
          <a:prstGeom prst="rtTriangle">
            <a:avLst/>
          </a:prstGeom>
          <a:solidFill>
            <a:srgbClr val="F8F8F8">
              <a:alpha val="84705"/>
            </a:srgb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62" name="Google Shape;62;p54"/>
          <p:cNvSpPr/>
          <p:nvPr/>
        </p:nvSpPr>
        <p:spPr>
          <a:xfrm>
            <a:off x="1" y="194184"/>
            <a:ext cx="890856" cy="297000"/>
          </a:xfrm>
          <a:prstGeom prst="rect">
            <a:avLst/>
          </a:prstGeom>
          <a:solidFill>
            <a:srgbClr val="A5A5A5"/>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54"/>
          <p:cNvSpPr/>
          <p:nvPr/>
        </p:nvSpPr>
        <p:spPr>
          <a:xfrm>
            <a:off x="933207" y="194184"/>
            <a:ext cx="8210793" cy="297000"/>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54"/>
          <p:cNvSpPr/>
          <p:nvPr/>
        </p:nvSpPr>
        <p:spPr>
          <a:xfrm rot="-5400000">
            <a:off x="8346989" y="135858"/>
            <a:ext cx="475590" cy="505158"/>
          </a:xfrm>
          <a:custGeom>
            <a:rect b="b" l="l" r="r" t="t"/>
            <a:pathLst>
              <a:path extrusionOk="0" h="655200" w="4732299">
                <a:moveTo>
                  <a:pt x="29842" y="0"/>
                </a:moveTo>
                <a:lnTo>
                  <a:pt x="4732299" y="0"/>
                </a:lnTo>
                <a:lnTo>
                  <a:pt x="4732299" y="655200"/>
                </a:lnTo>
                <a:lnTo>
                  <a:pt x="0" y="655200"/>
                </a:lnTo>
                <a:lnTo>
                  <a:pt x="0" y="651669"/>
                </a:lnTo>
                <a:lnTo>
                  <a:pt x="25384" y="651669"/>
                </a:lnTo>
                <a:lnTo>
                  <a:pt x="393662" y="323851"/>
                </a:lnTo>
                <a:close/>
              </a:path>
            </a:pathLst>
          </a:custGeom>
          <a:solidFill>
            <a:schemeClr val="lt1">
              <a:alpha val="84705"/>
            </a:scheme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65" name="Google Shape;65;p54"/>
          <p:cNvSpPr txBox="1"/>
          <p:nvPr/>
        </p:nvSpPr>
        <p:spPr>
          <a:xfrm>
            <a:off x="8332205" y="225977"/>
            <a:ext cx="505158"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rgbClr val="0070C0"/>
                </a:solidFill>
                <a:latin typeface="Arimo"/>
                <a:ea typeface="Arimo"/>
                <a:cs typeface="Arimo"/>
                <a:sym typeface="Arimo"/>
              </a:rPr>
              <a:t>‹#›</a:t>
            </a:fld>
            <a:r>
              <a:rPr lang="zh-CN" sz="1800">
                <a:solidFill>
                  <a:srgbClr val="0070C0"/>
                </a:solidFill>
                <a:latin typeface="Arimo"/>
                <a:ea typeface="Arimo"/>
                <a:cs typeface="Arimo"/>
                <a:sym typeface="Arimo"/>
              </a:rPr>
              <a:t> </a:t>
            </a:r>
            <a:endParaRPr b="0" sz="1800">
              <a:solidFill>
                <a:srgbClr val="0070C0"/>
              </a:solidFill>
              <a:latin typeface="Arimo"/>
              <a:ea typeface="Arimo"/>
              <a:cs typeface="Arimo"/>
              <a:sym typeface="Arimo"/>
            </a:endParaRPr>
          </a:p>
        </p:txBody>
      </p:sp>
      <p:sp>
        <p:nvSpPr>
          <p:cNvPr id="66" name="Google Shape;66;p54"/>
          <p:cNvSpPr/>
          <p:nvPr/>
        </p:nvSpPr>
        <p:spPr>
          <a:xfrm>
            <a:off x="319522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67" name="Google Shape;67;p54"/>
          <p:cNvSpPr/>
          <p:nvPr/>
        </p:nvSpPr>
        <p:spPr>
          <a:xfrm>
            <a:off x="4538255"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68" name="Google Shape;68;p54"/>
          <p:cNvSpPr/>
          <p:nvPr/>
        </p:nvSpPr>
        <p:spPr>
          <a:xfrm>
            <a:off x="5854310" y="4637472"/>
            <a:ext cx="134965" cy="135000"/>
          </a:xfrm>
          <a:prstGeom prst="ellipse">
            <a:avLst/>
          </a:prstGeom>
          <a:solidFill>
            <a:srgbClr val="FF850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69" name="Google Shape;69;p54"/>
          <p:cNvSpPr/>
          <p:nvPr/>
        </p:nvSpPr>
        <p:spPr>
          <a:xfrm>
            <a:off x="7170364"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70" name="Google Shape;70;p54"/>
          <p:cNvSpPr/>
          <p:nvPr/>
        </p:nvSpPr>
        <p:spPr>
          <a:xfrm>
            <a:off x="8486418"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71" name="Google Shape;71;p54"/>
          <p:cNvSpPr txBox="1"/>
          <p:nvPr/>
        </p:nvSpPr>
        <p:spPr>
          <a:xfrm>
            <a:off x="4199582"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工作完成情况</a:t>
            </a:r>
            <a:endParaRPr/>
          </a:p>
        </p:txBody>
      </p:sp>
      <p:sp>
        <p:nvSpPr>
          <p:cNvPr id="72" name="Google Shape;72;p54"/>
          <p:cNvSpPr txBox="1"/>
          <p:nvPr/>
        </p:nvSpPr>
        <p:spPr>
          <a:xfrm>
            <a:off x="6792668"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工作不足之处</a:t>
            </a:r>
            <a:endParaRPr/>
          </a:p>
        </p:txBody>
      </p:sp>
      <p:sp>
        <p:nvSpPr>
          <p:cNvPr id="73" name="Google Shape;73;p54"/>
          <p:cNvSpPr txBox="1"/>
          <p:nvPr/>
        </p:nvSpPr>
        <p:spPr>
          <a:xfrm>
            <a:off x="8089212"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明年工作计划</a:t>
            </a:r>
            <a:endParaRPr/>
          </a:p>
        </p:txBody>
      </p:sp>
      <p:sp>
        <p:nvSpPr>
          <p:cNvPr id="74" name="Google Shape;74;p54"/>
          <p:cNvSpPr/>
          <p:nvPr/>
        </p:nvSpPr>
        <p:spPr>
          <a:xfrm>
            <a:off x="5516598" y="4569972"/>
            <a:ext cx="809789" cy="270000"/>
          </a:xfrm>
          <a:prstGeom prst="roundRect">
            <a:avLst>
              <a:gd fmla="val 5329" name="adj"/>
            </a:avLst>
          </a:prstGeom>
          <a:gradFill>
            <a:gsLst>
              <a:gs pos="0">
                <a:srgbClr val="939292"/>
              </a:gs>
              <a:gs pos="80000">
                <a:srgbClr val="A6A6A7"/>
              </a:gs>
              <a:gs pos="100000">
                <a:srgbClr val="B6B0B2"/>
              </a:gs>
            </a:gsLst>
            <a:lin ang="16200000" scaled="0"/>
          </a:gra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75" name="Google Shape;75;p54"/>
          <p:cNvSpPr txBox="1"/>
          <p:nvPr/>
        </p:nvSpPr>
        <p:spPr>
          <a:xfrm>
            <a:off x="2836756" y="4829571"/>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年度工作概述</a:t>
            </a:r>
            <a:endParaRPr/>
          </a:p>
        </p:txBody>
      </p:sp>
      <p:sp>
        <p:nvSpPr>
          <p:cNvPr id="76" name="Google Shape;76;p54"/>
          <p:cNvSpPr/>
          <p:nvPr/>
        </p:nvSpPr>
        <p:spPr>
          <a:xfrm>
            <a:off x="585431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77" name="Google Shape;77;p54"/>
          <p:cNvSpPr txBox="1"/>
          <p:nvPr/>
        </p:nvSpPr>
        <p:spPr>
          <a:xfrm>
            <a:off x="5390596" y="4829570"/>
            <a:ext cx="1061793" cy="253897"/>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200">
                <a:solidFill>
                  <a:srgbClr val="0070C0"/>
                </a:solidFill>
                <a:latin typeface="Microsoft Yahei"/>
                <a:ea typeface="Microsoft Yahei"/>
                <a:cs typeface="Microsoft Yahei"/>
                <a:sym typeface="Microsoft Yahei"/>
              </a:rPr>
              <a:t>项目成果展示</a:t>
            </a:r>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空白">
  <p:cSld name="4_空白">
    <p:spTree>
      <p:nvGrpSpPr>
        <p:cNvPr id="78" name="Shape 78"/>
        <p:cNvGrpSpPr/>
        <p:nvPr/>
      </p:nvGrpSpPr>
      <p:grpSpPr>
        <a:xfrm>
          <a:off x="0" y="0"/>
          <a:ext cx="0" cy="0"/>
          <a:chOff x="0" y="0"/>
          <a:chExt cx="0" cy="0"/>
        </a:xfrm>
      </p:grpSpPr>
      <p:cxnSp>
        <p:nvCxnSpPr>
          <p:cNvPr id="79" name="Google Shape;79;p55"/>
          <p:cNvCxnSpPr/>
          <p:nvPr/>
        </p:nvCxnSpPr>
        <p:spPr>
          <a:xfrm>
            <a:off x="3303174" y="4704972"/>
            <a:ext cx="5236636" cy="0"/>
          </a:xfrm>
          <a:prstGeom prst="straightConnector1">
            <a:avLst/>
          </a:prstGeom>
          <a:noFill/>
          <a:ln cap="flat" cmpd="sng" w="12700">
            <a:solidFill>
              <a:srgbClr val="A5A5A5"/>
            </a:solidFill>
            <a:prstDash val="solid"/>
            <a:round/>
            <a:headEnd len="sm" w="sm" type="none"/>
            <a:tailEnd len="sm" w="sm" type="none"/>
          </a:ln>
        </p:spPr>
      </p:cxnSp>
      <p:sp>
        <p:nvSpPr>
          <p:cNvPr id="80" name="Google Shape;80;p55"/>
          <p:cNvSpPr/>
          <p:nvPr/>
        </p:nvSpPr>
        <p:spPr>
          <a:xfrm>
            <a:off x="8837362" y="141481"/>
            <a:ext cx="80979" cy="56246"/>
          </a:xfrm>
          <a:prstGeom prst="rtTriangle">
            <a:avLst/>
          </a:prstGeom>
          <a:solidFill>
            <a:srgbClr val="F8F8F8">
              <a:alpha val="84705"/>
            </a:srgb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81" name="Google Shape;81;p55"/>
          <p:cNvSpPr/>
          <p:nvPr/>
        </p:nvSpPr>
        <p:spPr>
          <a:xfrm>
            <a:off x="1" y="194184"/>
            <a:ext cx="890856" cy="297000"/>
          </a:xfrm>
          <a:prstGeom prst="rect">
            <a:avLst/>
          </a:prstGeom>
          <a:solidFill>
            <a:srgbClr val="A5A5A5"/>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55"/>
          <p:cNvSpPr/>
          <p:nvPr/>
        </p:nvSpPr>
        <p:spPr>
          <a:xfrm>
            <a:off x="933207" y="194184"/>
            <a:ext cx="8210793" cy="297000"/>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55"/>
          <p:cNvSpPr/>
          <p:nvPr/>
        </p:nvSpPr>
        <p:spPr>
          <a:xfrm rot="-5400000">
            <a:off x="8346989" y="135858"/>
            <a:ext cx="475590" cy="505158"/>
          </a:xfrm>
          <a:custGeom>
            <a:rect b="b" l="l" r="r" t="t"/>
            <a:pathLst>
              <a:path extrusionOk="0" h="655200" w="4732299">
                <a:moveTo>
                  <a:pt x="29842" y="0"/>
                </a:moveTo>
                <a:lnTo>
                  <a:pt x="4732299" y="0"/>
                </a:lnTo>
                <a:lnTo>
                  <a:pt x="4732299" y="655200"/>
                </a:lnTo>
                <a:lnTo>
                  <a:pt x="0" y="655200"/>
                </a:lnTo>
                <a:lnTo>
                  <a:pt x="0" y="651669"/>
                </a:lnTo>
                <a:lnTo>
                  <a:pt x="25384" y="651669"/>
                </a:lnTo>
                <a:lnTo>
                  <a:pt x="393662" y="323851"/>
                </a:lnTo>
                <a:close/>
              </a:path>
            </a:pathLst>
          </a:custGeom>
          <a:solidFill>
            <a:schemeClr val="lt1">
              <a:alpha val="84705"/>
            </a:scheme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84" name="Google Shape;84;p55"/>
          <p:cNvSpPr txBox="1"/>
          <p:nvPr/>
        </p:nvSpPr>
        <p:spPr>
          <a:xfrm>
            <a:off x="8332205" y="225977"/>
            <a:ext cx="505158"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rgbClr val="0070C0"/>
                </a:solidFill>
                <a:latin typeface="Arimo"/>
                <a:ea typeface="Arimo"/>
                <a:cs typeface="Arimo"/>
                <a:sym typeface="Arimo"/>
              </a:rPr>
              <a:t>‹#›</a:t>
            </a:fld>
            <a:r>
              <a:rPr lang="zh-CN" sz="1800">
                <a:solidFill>
                  <a:srgbClr val="0070C0"/>
                </a:solidFill>
                <a:latin typeface="Arimo"/>
                <a:ea typeface="Arimo"/>
                <a:cs typeface="Arimo"/>
                <a:sym typeface="Arimo"/>
              </a:rPr>
              <a:t> </a:t>
            </a:r>
            <a:endParaRPr b="0" sz="1800">
              <a:solidFill>
                <a:srgbClr val="0070C0"/>
              </a:solidFill>
              <a:latin typeface="Arimo"/>
              <a:ea typeface="Arimo"/>
              <a:cs typeface="Arimo"/>
              <a:sym typeface="Arimo"/>
            </a:endParaRPr>
          </a:p>
        </p:txBody>
      </p:sp>
      <p:sp>
        <p:nvSpPr>
          <p:cNvPr id="85" name="Google Shape;85;p55"/>
          <p:cNvSpPr/>
          <p:nvPr/>
        </p:nvSpPr>
        <p:spPr>
          <a:xfrm>
            <a:off x="319522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86" name="Google Shape;86;p55"/>
          <p:cNvSpPr/>
          <p:nvPr/>
        </p:nvSpPr>
        <p:spPr>
          <a:xfrm>
            <a:off x="4538255"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87" name="Google Shape;87;p55"/>
          <p:cNvSpPr/>
          <p:nvPr/>
        </p:nvSpPr>
        <p:spPr>
          <a:xfrm>
            <a:off x="5854310"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88" name="Google Shape;88;p55"/>
          <p:cNvSpPr/>
          <p:nvPr/>
        </p:nvSpPr>
        <p:spPr>
          <a:xfrm>
            <a:off x="7170364" y="4637472"/>
            <a:ext cx="134965" cy="135000"/>
          </a:xfrm>
          <a:prstGeom prst="ellipse">
            <a:avLst/>
          </a:prstGeom>
          <a:solidFill>
            <a:srgbClr val="FF850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89" name="Google Shape;89;p55"/>
          <p:cNvSpPr/>
          <p:nvPr/>
        </p:nvSpPr>
        <p:spPr>
          <a:xfrm>
            <a:off x="8486418"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90" name="Google Shape;90;p55"/>
          <p:cNvSpPr txBox="1"/>
          <p:nvPr/>
        </p:nvSpPr>
        <p:spPr>
          <a:xfrm>
            <a:off x="4235164"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工作完成情况</a:t>
            </a:r>
            <a:endParaRPr/>
          </a:p>
        </p:txBody>
      </p:sp>
      <p:sp>
        <p:nvSpPr>
          <p:cNvPr id="91" name="Google Shape;91;p55"/>
          <p:cNvSpPr txBox="1"/>
          <p:nvPr/>
        </p:nvSpPr>
        <p:spPr>
          <a:xfrm>
            <a:off x="5531707"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项目成果展示</a:t>
            </a:r>
            <a:endParaRPr/>
          </a:p>
        </p:txBody>
      </p:sp>
      <p:sp>
        <p:nvSpPr>
          <p:cNvPr id="92" name="Google Shape;92;p55"/>
          <p:cNvSpPr txBox="1"/>
          <p:nvPr/>
        </p:nvSpPr>
        <p:spPr>
          <a:xfrm>
            <a:off x="8124794"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明年工作计划</a:t>
            </a:r>
            <a:endParaRPr/>
          </a:p>
        </p:txBody>
      </p:sp>
      <p:sp>
        <p:nvSpPr>
          <p:cNvPr id="93" name="Google Shape;93;p55"/>
          <p:cNvSpPr txBox="1"/>
          <p:nvPr/>
        </p:nvSpPr>
        <p:spPr>
          <a:xfrm>
            <a:off x="2872338"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年度工作概述</a:t>
            </a:r>
            <a:endParaRPr/>
          </a:p>
        </p:txBody>
      </p:sp>
      <p:sp>
        <p:nvSpPr>
          <p:cNvPr id="94" name="Google Shape;94;p55"/>
          <p:cNvSpPr txBox="1"/>
          <p:nvPr/>
        </p:nvSpPr>
        <p:spPr>
          <a:xfrm>
            <a:off x="6751306" y="4838114"/>
            <a:ext cx="1061793" cy="253897"/>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200">
                <a:solidFill>
                  <a:srgbClr val="0070C0"/>
                </a:solidFill>
                <a:latin typeface="Microsoft Yahei"/>
                <a:ea typeface="Microsoft Yahei"/>
                <a:cs typeface="Microsoft Yahei"/>
                <a:sym typeface="Microsoft Yahei"/>
              </a:rPr>
              <a:t>工作不足之处</a:t>
            </a:r>
            <a:endParaRPr/>
          </a:p>
        </p:txBody>
      </p:sp>
      <p:sp>
        <p:nvSpPr>
          <p:cNvPr id="95" name="Google Shape;95;p55"/>
          <p:cNvSpPr/>
          <p:nvPr/>
        </p:nvSpPr>
        <p:spPr>
          <a:xfrm>
            <a:off x="6868534" y="4578516"/>
            <a:ext cx="809789" cy="270000"/>
          </a:xfrm>
          <a:prstGeom prst="roundRect">
            <a:avLst>
              <a:gd fmla="val 5329" name="adj"/>
            </a:avLst>
          </a:prstGeom>
          <a:gradFill>
            <a:gsLst>
              <a:gs pos="0">
                <a:srgbClr val="939292"/>
              </a:gs>
              <a:gs pos="80000">
                <a:srgbClr val="A6A6A7"/>
              </a:gs>
              <a:gs pos="100000">
                <a:srgbClr val="B6B0B2"/>
              </a:gs>
            </a:gsLst>
            <a:lin ang="16200000" scaled="0"/>
          </a:gra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
        <p:nvSpPr>
          <p:cNvPr id="96" name="Google Shape;96;p55"/>
          <p:cNvSpPr/>
          <p:nvPr/>
        </p:nvSpPr>
        <p:spPr>
          <a:xfrm>
            <a:off x="7205946" y="4646016"/>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空白">
  <p:cSld name="5_空白">
    <p:spTree>
      <p:nvGrpSpPr>
        <p:cNvPr id="97" name="Shape 97"/>
        <p:cNvGrpSpPr/>
        <p:nvPr/>
      </p:nvGrpSpPr>
      <p:grpSpPr>
        <a:xfrm>
          <a:off x="0" y="0"/>
          <a:ext cx="0" cy="0"/>
          <a:chOff x="0" y="0"/>
          <a:chExt cx="0" cy="0"/>
        </a:xfrm>
      </p:grpSpPr>
      <p:cxnSp>
        <p:nvCxnSpPr>
          <p:cNvPr id="98" name="Google Shape;98;p56"/>
          <p:cNvCxnSpPr/>
          <p:nvPr/>
        </p:nvCxnSpPr>
        <p:spPr>
          <a:xfrm>
            <a:off x="3303174" y="4704972"/>
            <a:ext cx="5236636" cy="0"/>
          </a:xfrm>
          <a:prstGeom prst="straightConnector1">
            <a:avLst/>
          </a:prstGeom>
          <a:noFill/>
          <a:ln cap="flat" cmpd="sng" w="12700">
            <a:solidFill>
              <a:srgbClr val="A5A5A5"/>
            </a:solidFill>
            <a:prstDash val="solid"/>
            <a:round/>
            <a:headEnd len="sm" w="sm" type="none"/>
            <a:tailEnd len="sm" w="sm" type="none"/>
          </a:ln>
        </p:spPr>
      </p:cxnSp>
      <p:sp>
        <p:nvSpPr>
          <p:cNvPr id="99" name="Google Shape;99;p56"/>
          <p:cNvSpPr/>
          <p:nvPr/>
        </p:nvSpPr>
        <p:spPr>
          <a:xfrm>
            <a:off x="8837362" y="141481"/>
            <a:ext cx="80979" cy="56246"/>
          </a:xfrm>
          <a:prstGeom prst="rtTriangle">
            <a:avLst/>
          </a:prstGeom>
          <a:solidFill>
            <a:srgbClr val="F8F8F8">
              <a:alpha val="84705"/>
            </a:srgb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100" name="Google Shape;100;p56"/>
          <p:cNvSpPr/>
          <p:nvPr/>
        </p:nvSpPr>
        <p:spPr>
          <a:xfrm>
            <a:off x="1" y="194184"/>
            <a:ext cx="890856" cy="297000"/>
          </a:xfrm>
          <a:prstGeom prst="rect">
            <a:avLst/>
          </a:prstGeom>
          <a:solidFill>
            <a:srgbClr val="A5A5A5"/>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56"/>
          <p:cNvSpPr/>
          <p:nvPr/>
        </p:nvSpPr>
        <p:spPr>
          <a:xfrm>
            <a:off x="964849" y="194184"/>
            <a:ext cx="8210793" cy="297000"/>
          </a:xfrm>
          <a:prstGeom prst="rect">
            <a:avLst/>
          </a:prstGeom>
          <a:solidFill>
            <a:srgbClr val="0070C0"/>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56"/>
          <p:cNvSpPr/>
          <p:nvPr/>
        </p:nvSpPr>
        <p:spPr>
          <a:xfrm rot="-5400000">
            <a:off x="8346989" y="135858"/>
            <a:ext cx="475590" cy="505158"/>
          </a:xfrm>
          <a:custGeom>
            <a:rect b="b" l="l" r="r" t="t"/>
            <a:pathLst>
              <a:path extrusionOk="0" h="655200" w="4732299">
                <a:moveTo>
                  <a:pt x="29842" y="0"/>
                </a:moveTo>
                <a:lnTo>
                  <a:pt x="4732299" y="0"/>
                </a:lnTo>
                <a:lnTo>
                  <a:pt x="4732299" y="655200"/>
                </a:lnTo>
                <a:lnTo>
                  <a:pt x="0" y="655200"/>
                </a:lnTo>
                <a:lnTo>
                  <a:pt x="0" y="651669"/>
                </a:lnTo>
                <a:lnTo>
                  <a:pt x="25384" y="651669"/>
                </a:lnTo>
                <a:lnTo>
                  <a:pt x="393662" y="323851"/>
                </a:lnTo>
                <a:close/>
              </a:path>
            </a:pathLst>
          </a:custGeom>
          <a:solidFill>
            <a:schemeClr val="lt1">
              <a:alpha val="84705"/>
            </a:schemeClr>
          </a:solidFill>
          <a:ln>
            <a:noFill/>
          </a:ln>
          <a:effectLst>
            <a:outerShdw blurRad="50800" rotWithShape="0" algn="t" dir="54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20000"/>
              </a:lnSpc>
              <a:spcBef>
                <a:spcPts val="0"/>
              </a:spcBef>
              <a:spcAft>
                <a:spcPts val="0"/>
              </a:spcAft>
              <a:buClr>
                <a:schemeClr val="dk1"/>
              </a:buClr>
              <a:buSzPts val="1800"/>
              <a:buFont typeface="Calibri"/>
              <a:buNone/>
            </a:pPr>
            <a:r>
              <a:t/>
            </a:r>
            <a:endParaRPr b="1" i="0" sz="1800" u="none" cap="none" strike="noStrike">
              <a:solidFill>
                <a:srgbClr val="F9F9F9"/>
              </a:solidFill>
              <a:latin typeface="Microsoft Yahei"/>
              <a:ea typeface="Microsoft Yahei"/>
              <a:cs typeface="Microsoft Yahei"/>
              <a:sym typeface="Microsoft Yahei"/>
            </a:endParaRPr>
          </a:p>
        </p:txBody>
      </p:sp>
      <p:sp>
        <p:nvSpPr>
          <p:cNvPr id="103" name="Google Shape;103;p56"/>
          <p:cNvSpPr txBox="1"/>
          <p:nvPr/>
        </p:nvSpPr>
        <p:spPr>
          <a:xfrm>
            <a:off x="8332205" y="225977"/>
            <a:ext cx="505158" cy="346249"/>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fld id="{00000000-1234-1234-1234-123412341234}" type="slidenum">
              <a:rPr lang="zh-CN" sz="1800">
                <a:solidFill>
                  <a:srgbClr val="0070C0"/>
                </a:solidFill>
                <a:latin typeface="Arimo"/>
                <a:ea typeface="Arimo"/>
                <a:cs typeface="Arimo"/>
                <a:sym typeface="Arimo"/>
              </a:rPr>
              <a:t>‹#›</a:t>
            </a:fld>
            <a:r>
              <a:rPr lang="zh-CN" sz="1800">
                <a:solidFill>
                  <a:srgbClr val="0070C0"/>
                </a:solidFill>
                <a:latin typeface="Arimo"/>
                <a:ea typeface="Arimo"/>
                <a:cs typeface="Arimo"/>
                <a:sym typeface="Arimo"/>
              </a:rPr>
              <a:t> </a:t>
            </a:r>
            <a:endParaRPr b="0" sz="1800">
              <a:solidFill>
                <a:srgbClr val="0070C0"/>
              </a:solidFill>
              <a:latin typeface="Arimo"/>
              <a:ea typeface="Arimo"/>
              <a:cs typeface="Arimo"/>
              <a:sym typeface="Arimo"/>
            </a:endParaRPr>
          </a:p>
        </p:txBody>
      </p:sp>
      <p:sp>
        <p:nvSpPr>
          <p:cNvPr id="104" name="Google Shape;104;p56"/>
          <p:cNvSpPr/>
          <p:nvPr/>
        </p:nvSpPr>
        <p:spPr>
          <a:xfrm>
            <a:off x="3195220" y="4626594"/>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56"/>
          <p:cNvSpPr/>
          <p:nvPr/>
        </p:nvSpPr>
        <p:spPr>
          <a:xfrm>
            <a:off x="4538255" y="4626594"/>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56"/>
          <p:cNvSpPr/>
          <p:nvPr/>
        </p:nvSpPr>
        <p:spPr>
          <a:xfrm>
            <a:off x="5854310" y="4626594"/>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56"/>
          <p:cNvSpPr/>
          <p:nvPr/>
        </p:nvSpPr>
        <p:spPr>
          <a:xfrm>
            <a:off x="7170364" y="4637472"/>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56"/>
          <p:cNvSpPr/>
          <p:nvPr/>
        </p:nvSpPr>
        <p:spPr>
          <a:xfrm>
            <a:off x="8486418" y="4637472"/>
            <a:ext cx="134965" cy="135000"/>
          </a:xfrm>
          <a:prstGeom prst="ellipse">
            <a:avLst/>
          </a:prstGeom>
          <a:solidFill>
            <a:srgbClr val="FF850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56"/>
          <p:cNvSpPr txBox="1"/>
          <p:nvPr/>
        </p:nvSpPr>
        <p:spPr>
          <a:xfrm>
            <a:off x="4168151"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工作完成情况</a:t>
            </a:r>
            <a:endParaRPr/>
          </a:p>
        </p:txBody>
      </p:sp>
      <p:sp>
        <p:nvSpPr>
          <p:cNvPr id="110" name="Google Shape;110;p56"/>
          <p:cNvSpPr txBox="1"/>
          <p:nvPr/>
        </p:nvSpPr>
        <p:spPr>
          <a:xfrm>
            <a:off x="5531707"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项目成果展示</a:t>
            </a:r>
            <a:endParaRPr/>
          </a:p>
        </p:txBody>
      </p:sp>
      <p:sp>
        <p:nvSpPr>
          <p:cNvPr id="111" name="Google Shape;111;p56"/>
          <p:cNvSpPr txBox="1"/>
          <p:nvPr/>
        </p:nvSpPr>
        <p:spPr>
          <a:xfrm>
            <a:off x="2872338"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年度工作概述</a:t>
            </a:r>
            <a:endParaRPr/>
          </a:p>
        </p:txBody>
      </p:sp>
      <p:sp>
        <p:nvSpPr>
          <p:cNvPr id="112" name="Google Shape;112;p56"/>
          <p:cNvSpPr txBox="1"/>
          <p:nvPr/>
        </p:nvSpPr>
        <p:spPr>
          <a:xfrm>
            <a:off x="8047849" y="4838114"/>
            <a:ext cx="1061793" cy="253897"/>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b="1" lang="zh-CN" sz="1200">
                <a:solidFill>
                  <a:srgbClr val="0070C0"/>
                </a:solidFill>
                <a:latin typeface="Microsoft Yahei"/>
                <a:ea typeface="Microsoft Yahei"/>
                <a:cs typeface="Microsoft Yahei"/>
                <a:sym typeface="Microsoft Yahei"/>
              </a:rPr>
              <a:t>明年工作计划</a:t>
            </a:r>
            <a:endParaRPr/>
          </a:p>
        </p:txBody>
      </p:sp>
      <p:sp>
        <p:nvSpPr>
          <p:cNvPr id="113" name="Google Shape;113;p56"/>
          <p:cNvSpPr txBox="1"/>
          <p:nvPr/>
        </p:nvSpPr>
        <p:spPr>
          <a:xfrm>
            <a:off x="6828250" y="4838115"/>
            <a:ext cx="907905" cy="223120"/>
          </a:xfrm>
          <a:prstGeom prst="rect">
            <a:avLst/>
          </a:prstGeom>
          <a:noFill/>
          <a:ln>
            <a:noFill/>
          </a:ln>
        </p:spPr>
        <p:txBody>
          <a:bodyPr anchorCtr="0" anchor="t" bIns="34275" lIns="68550" spcFirstLastPara="1" rIns="68550" wrap="square" tIns="34275">
            <a:spAutoFit/>
          </a:bodyPr>
          <a:lstStyle/>
          <a:p>
            <a:pPr indent="0" lvl="0" marL="0" marR="0" rtl="0" algn="ctr">
              <a:spcBef>
                <a:spcPts val="0"/>
              </a:spcBef>
              <a:spcAft>
                <a:spcPts val="0"/>
              </a:spcAft>
              <a:buNone/>
            </a:pPr>
            <a:r>
              <a:rPr lang="zh-CN" sz="1000">
                <a:solidFill>
                  <a:srgbClr val="7F7F7F"/>
                </a:solidFill>
                <a:latin typeface="Microsoft Yahei"/>
                <a:ea typeface="Microsoft Yahei"/>
                <a:cs typeface="Microsoft Yahei"/>
                <a:sym typeface="Microsoft Yahei"/>
              </a:rPr>
              <a:t>工作不足之处</a:t>
            </a:r>
            <a:endParaRPr/>
          </a:p>
        </p:txBody>
      </p:sp>
      <p:sp>
        <p:nvSpPr>
          <p:cNvPr id="114" name="Google Shape;114;p56"/>
          <p:cNvSpPr/>
          <p:nvPr/>
        </p:nvSpPr>
        <p:spPr>
          <a:xfrm>
            <a:off x="8184588" y="4578516"/>
            <a:ext cx="809789" cy="270000"/>
          </a:xfrm>
          <a:prstGeom prst="roundRect">
            <a:avLst>
              <a:gd fmla="val 5329" name="adj"/>
            </a:avLst>
          </a:prstGeom>
          <a:gradFill>
            <a:gsLst>
              <a:gs pos="0">
                <a:srgbClr val="939292"/>
              </a:gs>
              <a:gs pos="80000">
                <a:srgbClr val="A6A6A7"/>
              </a:gs>
              <a:gs pos="100000">
                <a:srgbClr val="B6B0B2"/>
              </a:gs>
            </a:gsLst>
            <a:lin ang="16200000" scaled="0"/>
          </a:gradFill>
          <a:ln>
            <a:noFill/>
          </a:ln>
          <a:effectLst>
            <a:outerShdw blurRad="40000" rotWithShape="0" dir="5400000" dist="23000">
              <a:srgbClr val="000000">
                <a:alpha val="34901"/>
              </a:srgbClr>
            </a:outerShdw>
          </a:effectLst>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56"/>
          <p:cNvSpPr/>
          <p:nvPr/>
        </p:nvSpPr>
        <p:spPr>
          <a:xfrm>
            <a:off x="8522000" y="4646016"/>
            <a:ext cx="134965" cy="135000"/>
          </a:xfrm>
          <a:prstGeom prst="ellipse">
            <a:avLst/>
          </a:prstGeom>
          <a:solidFill>
            <a:srgbClr val="0070C0"/>
          </a:solidFill>
          <a:ln cap="flat" cmpd="sng" w="57150">
            <a:solidFill>
              <a:srgbClr val="EAE0DE"/>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标题幻灯片" type="title">
  <p:cSld name="TITLE">
    <p:spTree>
      <p:nvGrpSpPr>
        <p:cNvPr id="116" name="Shape 116"/>
        <p:cNvGrpSpPr/>
        <p:nvPr/>
      </p:nvGrpSpPr>
      <p:grpSpPr>
        <a:xfrm>
          <a:off x="0" y="0"/>
          <a:ext cx="0" cy="0"/>
          <a:chOff x="0" y="0"/>
          <a:chExt cx="0" cy="0"/>
        </a:xfrm>
      </p:grpSpPr>
      <p:sp>
        <p:nvSpPr>
          <p:cNvPr id="117" name="Google Shape;117;p57"/>
          <p:cNvSpPr txBox="1"/>
          <p:nvPr>
            <p:ph type="ctrTitle"/>
          </p:nvPr>
        </p:nvSpPr>
        <p:spPr>
          <a:xfrm>
            <a:off x="685800" y="1597819"/>
            <a:ext cx="7772400" cy="110251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8" name="Google Shape;118;p57"/>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19" name="Google Shape;119;p57"/>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57"/>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57"/>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5.jpg"/><Relationship Id="rId10" Type="http://schemas.openxmlformats.org/officeDocument/2006/relationships/image" Target="../media/image3.png"/><Relationship Id="rId9" Type="http://schemas.openxmlformats.org/officeDocument/2006/relationships/image" Target="../media/image41.png"/><Relationship Id="rId5" Type="http://schemas.openxmlformats.org/officeDocument/2006/relationships/image" Target="../media/image22.jpg"/><Relationship Id="rId6" Type="http://schemas.openxmlformats.org/officeDocument/2006/relationships/image" Target="../media/image19.jpg"/><Relationship Id="rId7" Type="http://schemas.openxmlformats.org/officeDocument/2006/relationships/image" Target="../media/image15.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
          <p:cNvPicPr preferRelativeResize="0"/>
          <p:nvPr/>
        </p:nvPicPr>
        <p:blipFill rotWithShape="1">
          <a:blip r:embed="rId3">
            <a:alphaModFix/>
          </a:blip>
          <a:srcRect b="0" l="0" r="0" t="0"/>
          <a:stretch/>
        </p:blipFill>
        <p:spPr>
          <a:xfrm>
            <a:off x="6346" y="-733304"/>
            <a:ext cx="609600" cy="609600"/>
          </a:xfrm>
          <a:prstGeom prst="rect">
            <a:avLst/>
          </a:prstGeom>
          <a:noFill/>
          <a:ln>
            <a:noFill/>
          </a:ln>
        </p:spPr>
      </p:pic>
      <p:sp>
        <p:nvSpPr>
          <p:cNvPr id="127" name="Google Shape;127;p1"/>
          <p:cNvSpPr/>
          <p:nvPr/>
        </p:nvSpPr>
        <p:spPr>
          <a:xfrm>
            <a:off x="2218135" y="4257739"/>
            <a:ext cx="274800" cy="274800"/>
          </a:xfrm>
          <a:prstGeom prst="ellipse">
            <a:avLst/>
          </a:prstGeom>
          <a:solidFill>
            <a:srgbClr val="0070C0"/>
          </a:solidFill>
          <a:ln>
            <a:noFill/>
          </a:ln>
          <a:effectLst>
            <a:outerShdw blurRad="254000" rotWithShape="0" algn="tr" dir="8100000" dist="127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sp>
        <p:nvSpPr>
          <p:cNvPr id="128" name="Google Shape;128;p1"/>
          <p:cNvSpPr/>
          <p:nvPr/>
        </p:nvSpPr>
        <p:spPr>
          <a:xfrm>
            <a:off x="1547664" y="2339079"/>
            <a:ext cx="476273" cy="476273"/>
          </a:xfrm>
          <a:prstGeom prst="ellipse">
            <a:avLst/>
          </a:prstGeom>
          <a:solidFill>
            <a:srgbClr val="0070C0"/>
          </a:solidFill>
          <a:ln>
            <a:noFill/>
          </a:ln>
          <a:effectLst>
            <a:outerShdw blurRad="254000" rotWithShape="0" algn="tr" dir="8100000" dist="127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sp>
        <p:nvSpPr>
          <p:cNvPr id="129" name="Google Shape;129;p1"/>
          <p:cNvSpPr/>
          <p:nvPr/>
        </p:nvSpPr>
        <p:spPr>
          <a:xfrm>
            <a:off x="7404269" y="915566"/>
            <a:ext cx="232095" cy="232095"/>
          </a:xfrm>
          <a:prstGeom prst="ellipse">
            <a:avLst/>
          </a:prstGeom>
          <a:solidFill>
            <a:srgbClr val="0070C0"/>
          </a:solidFill>
          <a:ln>
            <a:noFill/>
          </a:ln>
          <a:effectLst>
            <a:outerShdw blurRad="254000" rotWithShape="0" algn="tr" dir="8100000" dist="127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grpSp>
        <p:nvGrpSpPr>
          <p:cNvPr id="130" name="Google Shape;130;p1"/>
          <p:cNvGrpSpPr/>
          <p:nvPr/>
        </p:nvGrpSpPr>
        <p:grpSpPr>
          <a:xfrm>
            <a:off x="2972223" y="2180279"/>
            <a:ext cx="354431" cy="354431"/>
            <a:chOff x="304800" y="673100"/>
            <a:chExt cx="4000500" cy="4000500"/>
          </a:xfrm>
        </p:grpSpPr>
        <p:sp>
          <p:nvSpPr>
            <p:cNvPr id="131" name="Google Shape;131;p1"/>
            <p:cNvSpPr/>
            <p:nvPr/>
          </p:nvSpPr>
          <p:spPr>
            <a:xfrm>
              <a:off x="304800" y="673100"/>
              <a:ext cx="4000500" cy="4000500"/>
            </a:xfrm>
            <a:prstGeom prst="donut">
              <a:avLst>
                <a:gd fmla="val 4879" name="adj"/>
              </a:avLst>
            </a:prstGeom>
            <a:gradFill>
              <a:gsLst>
                <a:gs pos="0">
                  <a:schemeClr val="lt1"/>
                </a:gs>
                <a:gs pos="55000">
                  <a:srgbClr val="F2F2F2"/>
                </a:gs>
                <a:gs pos="100000">
                  <a:srgbClr val="A5A5A5"/>
                </a:gs>
              </a:gsLst>
              <a:lin ang="8100000" scaled="0"/>
            </a:gradFill>
            <a:ln>
              <a:noFill/>
            </a:ln>
            <a:effectLst>
              <a:outerShdw blurRad="444500" rotWithShape="0" algn="tr" dir="8100000" dist="254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sp>
          <p:nvSpPr>
            <p:cNvPr id="132" name="Google Shape;132;p1"/>
            <p:cNvSpPr/>
            <p:nvPr/>
          </p:nvSpPr>
          <p:spPr>
            <a:xfrm>
              <a:off x="392113" y="760413"/>
              <a:ext cx="3825874" cy="3825874"/>
            </a:xfrm>
            <a:prstGeom prst="ellipse">
              <a:avLst/>
            </a:prstGeom>
            <a:gradFill>
              <a:gsLst>
                <a:gs pos="0">
                  <a:schemeClr val="lt1"/>
                </a:gs>
                <a:gs pos="51000">
                  <a:srgbClr val="F2F2F2"/>
                </a:gs>
                <a:gs pos="100000">
                  <a:srgbClr val="BFBFBF"/>
                </a:gs>
              </a:gsLst>
              <a:lin ang="18900000" scaled="0"/>
            </a:gradFill>
            <a:ln>
              <a:noFill/>
            </a:ln>
            <a:effectLst>
              <a:outerShdw blurRad="444500" rotWithShape="0" algn="tr" dir="8100000" dist="254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grpSp>
      <p:grpSp>
        <p:nvGrpSpPr>
          <p:cNvPr id="133" name="Google Shape;133;p1"/>
          <p:cNvGrpSpPr/>
          <p:nvPr/>
        </p:nvGrpSpPr>
        <p:grpSpPr>
          <a:xfrm>
            <a:off x="3545016" y="2326946"/>
            <a:ext cx="217043" cy="217043"/>
            <a:chOff x="304800" y="673100"/>
            <a:chExt cx="4000500" cy="4000500"/>
          </a:xfrm>
        </p:grpSpPr>
        <p:sp>
          <p:nvSpPr>
            <p:cNvPr id="134" name="Google Shape;134;p1"/>
            <p:cNvSpPr/>
            <p:nvPr/>
          </p:nvSpPr>
          <p:spPr>
            <a:xfrm>
              <a:off x="304800" y="673100"/>
              <a:ext cx="4000500" cy="4000500"/>
            </a:xfrm>
            <a:prstGeom prst="donut">
              <a:avLst>
                <a:gd fmla="val 4879" name="adj"/>
              </a:avLst>
            </a:prstGeom>
            <a:gradFill>
              <a:gsLst>
                <a:gs pos="0">
                  <a:schemeClr val="lt1"/>
                </a:gs>
                <a:gs pos="55000">
                  <a:srgbClr val="F2F2F2"/>
                </a:gs>
                <a:gs pos="100000">
                  <a:srgbClr val="A5A5A5"/>
                </a:gs>
              </a:gsLst>
              <a:lin ang="8100000" scaled="0"/>
            </a:gradFill>
            <a:ln>
              <a:noFill/>
            </a:ln>
            <a:effectLst>
              <a:outerShdw blurRad="444500" rotWithShape="0" algn="tr" dir="8100000" dist="254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sp>
          <p:nvSpPr>
            <p:cNvPr id="135" name="Google Shape;135;p1"/>
            <p:cNvSpPr/>
            <p:nvPr/>
          </p:nvSpPr>
          <p:spPr>
            <a:xfrm>
              <a:off x="392113" y="760413"/>
              <a:ext cx="3825874" cy="3825874"/>
            </a:xfrm>
            <a:prstGeom prst="ellipse">
              <a:avLst/>
            </a:prstGeom>
            <a:gradFill>
              <a:gsLst>
                <a:gs pos="0">
                  <a:schemeClr val="lt1"/>
                </a:gs>
                <a:gs pos="51000">
                  <a:srgbClr val="F2F2F2"/>
                </a:gs>
                <a:gs pos="100000">
                  <a:srgbClr val="BFBFBF"/>
                </a:gs>
              </a:gsLst>
              <a:lin ang="18900000" scaled="0"/>
            </a:gradFill>
            <a:ln>
              <a:noFill/>
            </a:ln>
            <a:effectLst>
              <a:outerShdw blurRad="444500" rotWithShape="0" algn="tr" dir="8100000" dist="254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Calibri"/>
                <a:ea typeface="Calibri"/>
                <a:cs typeface="Calibri"/>
                <a:sym typeface="Calibri"/>
              </a:endParaRPr>
            </a:p>
          </p:txBody>
        </p:sp>
      </p:grpSp>
      <p:grpSp>
        <p:nvGrpSpPr>
          <p:cNvPr id="136" name="Google Shape;136;p1"/>
          <p:cNvGrpSpPr/>
          <p:nvPr/>
        </p:nvGrpSpPr>
        <p:grpSpPr>
          <a:xfrm>
            <a:off x="6717298" y="4443958"/>
            <a:ext cx="343825" cy="309997"/>
            <a:chOff x="4634991" y="2138335"/>
            <a:chExt cx="428348" cy="386204"/>
          </a:xfrm>
        </p:grpSpPr>
        <p:sp>
          <p:nvSpPr>
            <p:cNvPr id="137" name="Google Shape;137;p1"/>
            <p:cNvSpPr/>
            <p:nvPr/>
          </p:nvSpPr>
          <p:spPr>
            <a:xfrm>
              <a:off x="4634991" y="2138335"/>
              <a:ext cx="428348" cy="386204"/>
            </a:xfrm>
            <a:custGeom>
              <a:rect b="b" l="l" r="r" t="t"/>
              <a:pathLst>
                <a:path extrusionOk="0" h="2446" w="2740">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p:txBody>
        </p:sp>
        <p:sp>
          <p:nvSpPr>
            <p:cNvPr id="138" name="Google Shape;138;p1"/>
            <p:cNvSpPr/>
            <p:nvPr/>
          </p:nvSpPr>
          <p:spPr>
            <a:xfrm>
              <a:off x="4711293" y="2236765"/>
              <a:ext cx="275742" cy="189342"/>
            </a:xfrm>
            <a:custGeom>
              <a:rect b="b" l="l" r="r" t="t"/>
              <a:pathLst>
                <a:path extrusionOk="0" h="77" w="112">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grpSp>
      <p:grpSp>
        <p:nvGrpSpPr>
          <p:cNvPr id="139" name="Google Shape;139;p1"/>
          <p:cNvGrpSpPr/>
          <p:nvPr/>
        </p:nvGrpSpPr>
        <p:grpSpPr>
          <a:xfrm>
            <a:off x="8346894" y="4443958"/>
            <a:ext cx="343825" cy="309997"/>
            <a:chOff x="5076056" y="2138335"/>
            <a:chExt cx="428348" cy="386204"/>
          </a:xfrm>
        </p:grpSpPr>
        <p:sp>
          <p:nvSpPr>
            <p:cNvPr id="140" name="Google Shape;140;p1"/>
            <p:cNvSpPr/>
            <p:nvPr/>
          </p:nvSpPr>
          <p:spPr>
            <a:xfrm>
              <a:off x="5076056" y="2138335"/>
              <a:ext cx="428348" cy="386204"/>
            </a:xfrm>
            <a:custGeom>
              <a:rect b="b" l="l" r="r" t="t"/>
              <a:pathLst>
                <a:path extrusionOk="0" h="2446" w="2740">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p:txBody>
        </p:sp>
        <p:sp>
          <p:nvSpPr>
            <p:cNvPr id="141" name="Google Shape;141;p1"/>
            <p:cNvSpPr/>
            <p:nvPr/>
          </p:nvSpPr>
          <p:spPr>
            <a:xfrm>
              <a:off x="5175472" y="2244479"/>
              <a:ext cx="229514" cy="195468"/>
            </a:xfrm>
            <a:custGeom>
              <a:rect b="b" l="l" r="r" t="t"/>
              <a:pathLst>
                <a:path extrusionOk="0" h="1811338" w="2125663">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grpSp>
      <p:grpSp>
        <p:nvGrpSpPr>
          <p:cNvPr id="142" name="Google Shape;142;p1"/>
          <p:cNvGrpSpPr/>
          <p:nvPr/>
        </p:nvGrpSpPr>
        <p:grpSpPr>
          <a:xfrm>
            <a:off x="7107307" y="4443932"/>
            <a:ext cx="343825" cy="309997"/>
            <a:chOff x="5557128" y="2138335"/>
            <a:chExt cx="428348" cy="386204"/>
          </a:xfrm>
        </p:grpSpPr>
        <p:sp>
          <p:nvSpPr>
            <p:cNvPr id="143" name="Google Shape;143;p1"/>
            <p:cNvSpPr/>
            <p:nvPr/>
          </p:nvSpPr>
          <p:spPr>
            <a:xfrm>
              <a:off x="5557128" y="2138335"/>
              <a:ext cx="428348" cy="386204"/>
            </a:xfrm>
            <a:custGeom>
              <a:rect b="b" l="l" r="r" t="t"/>
              <a:pathLst>
                <a:path extrusionOk="0" h="2446" w="2740">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p:txBody>
        </p:sp>
        <p:sp>
          <p:nvSpPr>
            <p:cNvPr id="144" name="Google Shape;144;p1"/>
            <p:cNvSpPr/>
            <p:nvPr/>
          </p:nvSpPr>
          <p:spPr>
            <a:xfrm>
              <a:off x="5652120" y="2208685"/>
              <a:ext cx="238362" cy="235978"/>
            </a:xfrm>
            <a:custGeom>
              <a:rect b="b" l="l" r="r" t="t"/>
              <a:pathLst>
                <a:path extrusionOk="0" h="2365376" w="2390775">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grpSp>
      <p:grpSp>
        <p:nvGrpSpPr>
          <p:cNvPr id="145" name="Google Shape;145;p1"/>
          <p:cNvGrpSpPr/>
          <p:nvPr/>
        </p:nvGrpSpPr>
        <p:grpSpPr>
          <a:xfrm>
            <a:off x="7911457" y="4443958"/>
            <a:ext cx="343825" cy="309997"/>
            <a:chOff x="6068610" y="2138335"/>
            <a:chExt cx="428348" cy="386204"/>
          </a:xfrm>
        </p:grpSpPr>
        <p:sp>
          <p:nvSpPr>
            <p:cNvPr id="146" name="Google Shape;146;p1"/>
            <p:cNvSpPr/>
            <p:nvPr/>
          </p:nvSpPr>
          <p:spPr>
            <a:xfrm>
              <a:off x="6068610" y="2138335"/>
              <a:ext cx="428348" cy="386204"/>
            </a:xfrm>
            <a:custGeom>
              <a:rect b="b" l="l" r="r" t="t"/>
              <a:pathLst>
                <a:path extrusionOk="0" h="2446" w="2740">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p:txBody>
        </p:sp>
        <p:sp>
          <p:nvSpPr>
            <p:cNvPr id="147" name="Google Shape;147;p1"/>
            <p:cNvSpPr/>
            <p:nvPr/>
          </p:nvSpPr>
          <p:spPr>
            <a:xfrm>
              <a:off x="6173883" y="2215236"/>
              <a:ext cx="232088" cy="197274"/>
            </a:xfrm>
            <a:custGeom>
              <a:rect b="b" l="l" r="r" t="t"/>
              <a:pathLst>
                <a:path extrusionOk="0" h="1936751" w="2276475">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grpSp>
      <p:grpSp>
        <p:nvGrpSpPr>
          <p:cNvPr id="148" name="Google Shape;148;p1"/>
          <p:cNvGrpSpPr/>
          <p:nvPr/>
        </p:nvGrpSpPr>
        <p:grpSpPr>
          <a:xfrm>
            <a:off x="7513827" y="4440108"/>
            <a:ext cx="343825" cy="309997"/>
            <a:chOff x="6623914" y="2138335"/>
            <a:chExt cx="428348" cy="386204"/>
          </a:xfrm>
        </p:grpSpPr>
        <p:sp>
          <p:nvSpPr>
            <p:cNvPr id="149" name="Google Shape;149;p1"/>
            <p:cNvSpPr/>
            <p:nvPr/>
          </p:nvSpPr>
          <p:spPr>
            <a:xfrm>
              <a:off x="6623914" y="2138335"/>
              <a:ext cx="428348" cy="386204"/>
            </a:xfrm>
            <a:custGeom>
              <a:rect b="b" l="l" r="r" t="t"/>
              <a:pathLst>
                <a:path extrusionOk="0" h="2446" w="2740">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p:txBody>
        </p:sp>
        <p:sp>
          <p:nvSpPr>
            <p:cNvPr id="150" name="Google Shape;150;p1"/>
            <p:cNvSpPr/>
            <p:nvPr/>
          </p:nvSpPr>
          <p:spPr>
            <a:xfrm>
              <a:off x="6715817" y="2193847"/>
              <a:ext cx="230254" cy="221044"/>
            </a:xfrm>
            <a:custGeom>
              <a:rect b="b" l="l" r="r" t="t"/>
              <a:pathLst>
                <a:path extrusionOk="0" h="3665538" w="3816350">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grpSp>
      <p:sp>
        <p:nvSpPr>
          <p:cNvPr id="151" name="Google Shape;151;p1"/>
          <p:cNvSpPr/>
          <p:nvPr/>
        </p:nvSpPr>
        <p:spPr>
          <a:xfrm>
            <a:off x="2068336" y="3007398"/>
            <a:ext cx="5184600" cy="2307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zh-CN" sz="1500">
                <a:solidFill>
                  <a:srgbClr val="595959"/>
                </a:solidFill>
                <a:latin typeface="Microsoft Yahei"/>
                <a:ea typeface="Microsoft Yahei"/>
                <a:cs typeface="Microsoft Yahei"/>
                <a:sym typeface="Microsoft Yahei"/>
              </a:rPr>
              <a:t>The solution for modern ecommerce</a:t>
            </a:r>
            <a:endParaRPr b="1" sz="1500">
              <a:solidFill>
                <a:srgbClr val="595959"/>
              </a:solidFill>
              <a:latin typeface="Microsoft Yahei"/>
              <a:ea typeface="Microsoft Yahei"/>
              <a:cs typeface="Microsoft Yahei"/>
              <a:sym typeface="Microsoft Yahei"/>
            </a:endParaRPr>
          </a:p>
        </p:txBody>
      </p:sp>
      <p:sp>
        <p:nvSpPr>
          <p:cNvPr id="152" name="Google Shape;152;p1"/>
          <p:cNvSpPr txBox="1"/>
          <p:nvPr/>
        </p:nvSpPr>
        <p:spPr>
          <a:xfrm>
            <a:off x="1375936" y="2501518"/>
            <a:ext cx="6480600" cy="58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3200">
                <a:solidFill>
                  <a:srgbClr val="0070C0"/>
                </a:solidFill>
                <a:latin typeface="Microsoft Yahei"/>
                <a:ea typeface="Microsoft Yahei"/>
                <a:cs typeface="Microsoft Yahei"/>
                <a:sym typeface="Microsoft Yahei"/>
              </a:rPr>
              <a:t>Bakery Ecommerce</a:t>
            </a:r>
            <a:endParaRPr b="1" sz="3200">
              <a:solidFill>
                <a:srgbClr val="0070C0"/>
              </a:solidFill>
              <a:latin typeface="Microsoft Yahei"/>
              <a:ea typeface="Microsoft Yahei"/>
              <a:cs typeface="Microsoft Yahei"/>
              <a:sym typeface="Microsoft Yahei"/>
            </a:endParaRPr>
          </a:p>
        </p:txBody>
      </p:sp>
      <p:pic>
        <p:nvPicPr>
          <p:cNvPr id="153" name="Google Shape;153;p1"/>
          <p:cNvPicPr preferRelativeResize="0"/>
          <p:nvPr/>
        </p:nvPicPr>
        <p:blipFill>
          <a:blip r:embed="rId4">
            <a:alphaModFix/>
          </a:blip>
          <a:stretch>
            <a:fillRect/>
          </a:stretch>
        </p:blipFill>
        <p:spPr>
          <a:xfrm>
            <a:off x="3328580" y="1006483"/>
            <a:ext cx="2486850" cy="1070892"/>
          </a:xfrm>
          <a:prstGeom prst="rect">
            <a:avLst/>
          </a:prstGeom>
          <a:noFill/>
          <a:ln>
            <a:noFill/>
          </a:ln>
        </p:spPr>
      </p:pic>
      <p:sp>
        <p:nvSpPr>
          <p:cNvPr id="154" name="Google Shape;154;p1"/>
          <p:cNvSpPr/>
          <p:nvPr/>
        </p:nvSpPr>
        <p:spPr>
          <a:xfrm>
            <a:off x="2023936" y="3510386"/>
            <a:ext cx="5184600" cy="230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1500">
                <a:solidFill>
                  <a:srgbClr val="595959"/>
                </a:solidFill>
                <a:latin typeface="Microsoft Yahei"/>
                <a:ea typeface="Microsoft Yahei"/>
                <a:cs typeface="Microsoft Yahei"/>
                <a:sym typeface="Microsoft Yahei"/>
              </a:rPr>
              <a:t>Presented by: YYY (Yuhe Yuan, Fei Yun)</a:t>
            </a:r>
            <a:endParaRPr b="1" sz="1500">
              <a:solidFill>
                <a:srgbClr val="595959"/>
              </a:solidFill>
              <a:latin typeface="Microsoft Yahei"/>
              <a:ea typeface="Microsoft Yahei"/>
              <a:cs typeface="Microsoft Yahei"/>
              <a:sym typeface="Microsoft Yahei"/>
            </a:endParaRPr>
          </a:p>
        </p:txBody>
      </p:sp>
    </p:spTree>
  </p:cSld>
  <p:clrMapOvr>
    <a:masterClrMapping/>
  </p:clrMapOvr>
  <mc:AlternateContent>
    <mc:Choice Requires="p14">
      <p:transition spd="slow" p14:dur="4000">
        <p14:vortex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23" presetSubtype="16">
                                  <p:stCondLst>
                                    <p:cond delay="4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500"/>
                                        <p:tgtEl>
                                          <p:spTgt spid="133"/>
                                        </p:tgtEl>
                                        <p:attrNameLst>
                                          <p:attrName>ppt_w</p:attrName>
                                        </p:attrNameLst>
                                      </p:cBhvr>
                                      <p:tavLst>
                                        <p:tav fmla="" tm="0">
                                          <p:val>
                                            <p:strVal val="0"/>
                                          </p:val>
                                        </p:tav>
                                        <p:tav fmla="" tm="100000">
                                          <p:val>
                                            <p:strVal val="#ppt_w"/>
                                          </p:val>
                                        </p:tav>
                                      </p:tavLst>
                                    </p:anim>
                                    <p:anim calcmode="lin" valueType="num">
                                      <p:cBhvr additive="base">
                                        <p:cTn dur="1500"/>
                                        <p:tgtEl>
                                          <p:spTgt spid="13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 presetSubtype="0">
                                  <p:stCondLst>
                                    <p:cond delay="70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23" presetSubtype="16">
                                  <p:stCondLst>
                                    <p:cond delay="70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ppt_w</p:attrName>
                                        </p:attrNameLst>
                                      </p:cBhvr>
                                      <p:tavLst>
                                        <p:tav fmla="" tm="0">
                                          <p:val>
                                            <p:strVal val="0"/>
                                          </p:val>
                                        </p:tav>
                                        <p:tav fmla="" tm="100000">
                                          <p:val>
                                            <p:strVal val="#ppt_w"/>
                                          </p:val>
                                        </p:tav>
                                      </p:tavLst>
                                    </p:anim>
                                    <p:anim calcmode="lin" valueType="num">
                                      <p:cBhvr additive="base">
                                        <p:cTn dur="1000"/>
                                        <p:tgtEl>
                                          <p:spTgt spid="12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100"/>
                                        <p:tgtEl>
                                          <p:spTgt spid="130"/>
                                        </p:tgtEl>
                                        <p:attrNameLst>
                                          <p:attrName>ppt_w</p:attrName>
                                        </p:attrNameLst>
                                      </p:cBhvr>
                                      <p:tavLst>
                                        <p:tav fmla="" tm="0">
                                          <p:val>
                                            <p:strVal val="0"/>
                                          </p:val>
                                        </p:tav>
                                        <p:tav fmla="" tm="100000">
                                          <p:val>
                                            <p:strVal val="#ppt_w"/>
                                          </p:val>
                                        </p:tav>
                                      </p:tavLst>
                                    </p:anim>
                                    <p:anim calcmode="lin" valueType="num">
                                      <p:cBhvr additive="base">
                                        <p:cTn dur="1100"/>
                                        <p:tgtEl>
                                          <p:spTgt spid="130"/>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50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23" presetSubtype="16">
                                  <p:stCondLst>
                                    <p:cond delay="50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ppt_w</p:attrName>
                                        </p:attrNameLst>
                                      </p:cBhvr>
                                      <p:tavLst>
                                        <p:tav fmla="" tm="0">
                                          <p:val>
                                            <p:strVal val="0"/>
                                          </p:val>
                                        </p:tav>
                                        <p:tav fmla="" tm="100000">
                                          <p:val>
                                            <p:strVal val="#ppt_w"/>
                                          </p:val>
                                        </p:tav>
                                      </p:tavLst>
                                    </p:anim>
                                    <p:anim calcmode="lin" valueType="num">
                                      <p:cBhvr additive="base">
                                        <p:cTn dur="500"/>
                                        <p:tgtEl>
                                          <p:spTgt spid="127"/>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1" presetSubtype="0">
                                  <p:stCondLst>
                                    <p:cond delay="70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23" presetSubtype="16">
                                  <p:stCondLst>
                                    <p:cond delay="70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ppt_w</p:attrName>
                                        </p:attrNameLst>
                                      </p:cBhvr>
                                      <p:tavLst>
                                        <p:tav fmla="" tm="0">
                                          <p:val>
                                            <p:strVal val="0"/>
                                          </p:val>
                                        </p:tav>
                                        <p:tav fmla="" tm="100000">
                                          <p:val>
                                            <p:strVal val="#ppt_w"/>
                                          </p:val>
                                        </p:tav>
                                      </p:tavLst>
                                    </p:anim>
                                    <p:anim calcmode="lin" valueType="num">
                                      <p:cBhvr additive="base">
                                        <p:cTn dur="1000"/>
                                        <p:tgtEl>
                                          <p:spTgt spid="128"/>
                                        </p:tgtEl>
                                        <p:attrNameLst>
                                          <p:attrName>ppt_h</p:attrName>
                                        </p:attrNameLst>
                                      </p:cBhvr>
                                      <p:tavLst>
                                        <p:tav fmla="" tm="0">
                                          <p:val>
                                            <p:strVal val="0"/>
                                          </p:val>
                                        </p:tav>
                                        <p:tav fmla="" tm="100000">
                                          <p:val>
                                            <p:strVal val="#ppt_h"/>
                                          </p:val>
                                        </p:tav>
                                      </p:tavLst>
                                    </p:anim>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6100"/>
                            </p:stCondLst>
                            <p:childTnLst>
                              <p:par>
                                <p:cTn fill="hold" nodeType="after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4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6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8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g6f4596ddfe_0_0"/>
          <p:cNvSpPr/>
          <p:nvPr/>
        </p:nvSpPr>
        <p:spPr>
          <a:xfrm>
            <a:off x="0" y="899550"/>
            <a:ext cx="9144000" cy="2479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6f4596ddfe_0_0"/>
          <p:cNvSpPr txBox="1"/>
          <p:nvPr/>
        </p:nvSpPr>
        <p:spPr>
          <a:xfrm>
            <a:off x="4353233" y="1432405"/>
            <a:ext cx="770100" cy="684900"/>
          </a:xfrm>
          <a:prstGeom prst="rect">
            <a:avLst/>
          </a:prstGeom>
          <a:noFill/>
          <a:ln>
            <a:noFill/>
          </a:ln>
        </p:spPr>
        <p:txBody>
          <a:bodyPr anchorCtr="0" anchor="t" bIns="34275" lIns="68550" spcFirstLastPara="1" rIns="68550" wrap="square" tIns="34275">
            <a:noAutofit/>
          </a:bodyPr>
          <a:lstStyle/>
          <a:p>
            <a:pPr indent="0" lvl="0" marL="0" marR="0" rtl="0" algn="r">
              <a:spcBef>
                <a:spcPts val="0"/>
              </a:spcBef>
              <a:spcAft>
                <a:spcPts val="0"/>
              </a:spcAft>
              <a:buNone/>
            </a:pPr>
            <a:r>
              <a:rPr b="1" lang="zh-CN" sz="4000">
                <a:solidFill>
                  <a:schemeClr val="lt1"/>
                </a:solidFill>
                <a:latin typeface="Microsoft Yahei"/>
                <a:ea typeface="Microsoft Yahei"/>
                <a:cs typeface="Microsoft Yahei"/>
                <a:sym typeface="Microsoft Yahei"/>
              </a:rPr>
              <a:t>04</a:t>
            </a:r>
            <a:endParaRPr b="1" sz="4000">
              <a:solidFill>
                <a:schemeClr val="lt1"/>
              </a:solidFill>
              <a:latin typeface="Microsoft Yahei"/>
              <a:ea typeface="Microsoft Yahei"/>
              <a:cs typeface="Microsoft Yahei"/>
              <a:sym typeface="Microsoft Yahei"/>
            </a:endParaRPr>
          </a:p>
        </p:txBody>
      </p:sp>
      <p:sp>
        <p:nvSpPr>
          <p:cNvPr id="245" name="Google Shape;245;g6f4596ddfe_0_0"/>
          <p:cNvSpPr txBox="1"/>
          <p:nvPr/>
        </p:nvSpPr>
        <p:spPr>
          <a:xfrm>
            <a:off x="4340874" y="2134484"/>
            <a:ext cx="3139800" cy="594000"/>
          </a:xfrm>
          <a:prstGeom prst="rect">
            <a:avLst/>
          </a:prstGeom>
          <a:noFill/>
          <a:ln>
            <a:noFill/>
          </a:ln>
        </p:spPr>
        <p:txBody>
          <a:bodyPr anchorCtr="0" anchor="ctr" bIns="34275" lIns="68550" spcFirstLastPara="1" rIns="68550" wrap="square" tIns="34275">
            <a:noAutofit/>
          </a:bodyPr>
          <a:lstStyle/>
          <a:p>
            <a:pPr indent="0" lvl="0" marL="0" marR="0" rtl="0" algn="l">
              <a:spcBef>
                <a:spcPts val="0"/>
              </a:spcBef>
              <a:spcAft>
                <a:spcPts val="0"/>
              </a:spcAft>
              <a:buClr>
                <a:schemeClr val="lt1"/>
              </a:buClr>
              <a:buSzPts val="3600"/>
              <a:buFont typeface="Arial"/>
              <a:buNone/>
            </a:pPr>
            <a:r>
              <a:rPr b="1" lang="zh-CN" sz="3600">
                <a:solidFill>
                  <a:schemeClr val="lt1"/>
                </a:solidFill>
                <a:latin typeface="Calibri"/>
                <a:ea typeface="Calibri"/>
                <a:cs typeface="Calibri"/>
                <a:sym typeface="Calibri"/>
              </a:rPr>
              <a:t>Conclusion</a:t>
            </a:r>
            <a:endParaRPr/>
          </a:p>
        </p:txBody>
      </p:sp>
      <p:sp>
        <p:nvSpPr>
          <p:cNvPr id="246" name="Google Shape;246;g6f4596ddfe_0_0"/>
          <p:cNvSpPr/>
          <p:nvPr/>
        </p:nvSpPr>
        <p:spPr>
          <a:xfrm>
            <a:off x="4349151" y="2071815"/>
            <a:ext cx="3401400" cy="16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7" name="Google Shape;247;g6f4596ddfe_0_0"/>
          <p:cNvPicPr preferRelativeResize="0"/>
          <p:nvPr/>
        </p:nvPicPr>
        <p:blipFill>
          <a:blip r:embed="rId3">
            <a:alphaModFix/>
          </a:blip>
          <a:stretch>
            <a:fillRect/>
          </a:stretch>
        </p:blipFill>
        <p:spPr>
          <a:xfrm>
            <a:off x="1493700" y="1113750"/>
            <a:ext cx="2050801" cy="2050801"/>
          </a:xfrm>
          <a:prstGeom prst="rect">
            <a:avLst/>
          </a:prstGeom>
          <a:noFill/>
          <a:ln cap="flat" cmpd="sng" w="9525">
            <a:solidFill>
              <a:srgbClr val="000000"/>
            </a:solidFill>
            <a:prstDash val="solid"/>
            <a:round/>
            <a:headEnd len="sm" w="sm" type="none"/>
            <a:tailEnd len="sm" w="sm" type="none"/>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grpSp>
        <p:nvGrpSpPr>
          <p:cNvPr id="252" name="Google Shape;252;g6f4596ddfe_0_26"/>
          <p:cNvGrpSpPr/>
          <p:nvPr/>
        </p:nvGrpSpPr>
        <p:grpSpPr>
          <a:xfrm>
            <a:off x="204339" y="211998"/>
            <a:ext cx="2578451" cy="661883"/>
            <a:chOff x="1187624" y="555526"/>
            <a:chExt cx="2191815" cy="661883"/>
          </a:xfrm>
        </p:grpSpPr>
        <p:sp>
          <p:nvSpPr>
            <p:cNvPr id="253" name="Google Shape;253;g6f4596ddfe_0_26"/>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g6f4596ddfe_0_26"/>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g6f4596ddfe_0_26"/>
            <p:cNvSpPr txBox="1"/>
            <p:nvPr/>
          </p:nvSpPr>
          <p:spPr>
            <a:xfrm>
              <a:off x="1295639" y="581963"/>
              <a:ext cx="2083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Project</a:t>
              </a:r>
              <a:endParaRPr b="1" sz="2800">
                <a:solidFill>
                  <a:schemeClr val="lt1"/>
                </a:solidFill>
                <a:latin typeface="Microsoft Yahei"/>
                <a:ea typeface="Microsoft Yahei"/>
                <a:cs typeface="Microsoft Yahei"/>
                <a:sym typeface="Microsoft Yahei"/>
              </a:endParaRPr>
            </a:p>
          </p:txBody>
        </p:sp>
      </p:grpSp>
      <p:pic>
        <p:nvPicPr>
          <p:cNvPr id="256" name="Google Shape;256;g6f4596ddfe_0_26"/>
          <p:cNvPicPr preferRelativeResize="0"/>
          <p:nvPr/>
        </p:nvPicPr>
        <p:blipFill>
          <a:blip r:embed="rId3">
            <a:alphaModFix/>
          </a:blip>
          <a:stretch>
            <a:fillRect/>
          </a:stretch>
        </p:blipFill>
        <p:spPr>
          <a:xfrm>
            <a:off x="489023" y="993050"/>
            <a:ext cx="3919625" cy="4048976"/>
          </a:xfrm>
          <a:prstGeom prst="rect">
            <a:avLst/>
          </a:prstGeom>
          <a:noFill/>
          <a:ln>
            <a:noFill/>
          </a:ln>
        </p:spPr>
      </p:pic>
      <p:sp>
        <p:nvSpPr>
          <p:cNvPr id="257" name="Google Shape;257;g6f4596ddfe_0_26"/>
          <p:cNvSpPr txBox="1"/>
          <p:nvPr/>
        </p:nvSpPr>
        <p:spPr>
          <a:xfrm>
            <a:off x="5156250" y="700250"/>
            <a:ext cx="3919500" cy="38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Key to Success:</a:t>
            </a:r>
            <a:endParaRPr b="1" sz="1800"/>
          </a:p>
          <a:p>
            <a:pPr indent="0" lvl="0" marL="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zh-CN" sz="1800"/>
              <a:t>Frequent communication</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zh-CN" sz="1800"/>
              <a:t>Agile Product Requirement Document</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zh-CN" sz="1800"/>
              <a:t>Using Project and Monday.com to track progress</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zh-CN" sz="1800"/>
              <a:t>Test Driven development</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grpSp>
        <p:nvGrpSpPr>
          <p:cNvPr id="262" name="Google Shape;262;g6f45951081_1_63"/>
          <p:cNvGrpSpPr/>
          <p:nvPr/>
        </p:nvGrpSpPr>
        <p:grpSpPr>
          <a:xfrm>
            <a:off x="118454" y="148055"/>
            <a:ext cx="4669730" cy="661883"/>
            <a:chOff x="1187624" y="555526"/>
            <a:chExt cx="2680210" cy="661883"/>
          </a:xfrm>
        </p:grpSpPr>
        <p:sp>
          <p:nvSpPr>
            <p:cNvPr id="263" name="Google Shape;263;g6f45951081_1_63"/>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g6f45951081_1_63"/>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g6f45951081_1_63"/>
            <p:cNvSpPr txBox="1"/>
            <p:nvPr/>
          </p:nvSpPr>
          <p:spPr>
            <a:xfrm>
              <a:off x="1295634" y="581968"/>
              <a:ext cx="25722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To Conclude...</a:t>
              </a:r>
              <a:endParaRPr b="1" sz="2800">
                <a:solidFill>
                  <a:schemeClr val="lt1"/>
                </a:solidFill>
                <a:latin typeface="Microsoft Yahei"/>
                <a:ea typeface="Microsoft Yahei"/>
                <a:cs typeface="Microsoft Yahei"/>
                <a:sym typeface="Microsoft Yahei"/>
              </a:endParaRPr>
            </a:p>
          </p:txBody>
        </p:sp>
      </p:grpSp>
      <p:sp>
        <p:nvSpPr>
          <p:cNvPr id="266" name="Google Shape;266;g6f45951081_1_63"/>
          <p:cNvSpPr txBox="1"/>
          <p:nvPr/>
        </p:nvSpPr>
        <p:spPr>
          <a:xfrm>
            <a:off x="207125" y="3618925"/>
            <a:ext cx="27678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This project can also...</a:t>
            </a:r>
            <a:endParaRPr b="1"/>
          </a:p>
          <a:p>
            <a:pPr indent="0" lvl="0" marL="0" rtl="0" algn="l">
              <a:spcBef>
                <a:spcPts val="0"/>
              </a:spcBef>
              <a:spcAft>
                <a:spcPts val="0"/>
              </a:spcAft>
              <a:buNone/>
            </a:pPr>
            <a:r>
              <a:rPr lang="zh-CN"/>
              <a:t>Transformation into other online ecommerce (e.g. selling games, photos, etc)</a:t>
            </a:r>
            <a:endParaRPr/>
          </a:p>
        </p:txBody>
      </p:sp>
      <p:sp>
        <p:nvSpPr>
          <p:cNvPr id="267" name="Google Shape;267;g6f45951081_1_63"/>
          <p:cNvSpPr txBox="1"/>
          <p:nvPr/>
        </p:nvSpPr>
        <p:spPr>
          <a:xfrm>
            <a:off x="6065450" y="3618925"/>
            <a:ext cx="27678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Next time we will…</a:t>
            </a:r>
            <a:endParaRPr b="1"/>
          </a:p>
          <a:p>
            <a:pPr indent="-317500" lvl="0" marL="457200" rtl="0" algn="l">
              <a:spcBef>
                <a:spcPts val="0"/>
              </a:spcBef>
              <a:spcAft>
                <a:spcPts val="0"/>
              </a:spcAft>
              <a:buSzPts val="1400"/>
              <a:buChar char="●"/>
            </a:pPr>
            <a:r>
              <a:rPr lang="zh-CN"/>
              <a:t>Think about mobile users</a:t>
            </a:r>
            <a:endParaRPr/>
          </a:p>
          <a:p>
            <a:pPr indent="-317500" lvl="0" marL="457200" rtl="0" algn="l">
              <a:spcBef>
                <a:spcPts val="0"/>
              </a:spcBef>
              <a:spcAft>
                <a:spcPts val="0"/>
              </a:spcAft>
              <a:buSzPts val="1400"/>
              <a:buChar char="●"/>
            </a:pPr>
            <a:r>
              <a:rPr lang="zh-CN"/>
              <a:t>Cloud service</a:t>
            </a:r>
            <a:endParaRPr/>
          </a:p>
          <a:p>
            <a:pPr indent="-317500" lvl="0" marL="457200" rtl="0" algn="l">
              <a:spcBef>
                <a:spcPts val="0"/>
              </a:spcBef>
              <a:spcAft>
                <a:spcPts val="0"/>
              </a:spcAft>
              <a:buSzPts val="1400"/>
              <a:buChar char="●"/>
            </a:pPr>
            <a:r>
              <a:rPr lang="zh-CN"/>
              <a:t>Automation</a:t>
            </a:r>
            <a:endParaRPr/>
          </a:p>
          <a:p>
            <a:pPr indent="-317500" lvl="0" marL="457200" rtl="0" algn="l">
              <a:spcBef>
                <a:spcPts val="0"/>
              </a:spcBef>
              <a:spcAft>
                <a:spcPts val="0"/>
              </a:spcAft>
              <a:buSzPts val="1400"/>
              <a:buChar char="●"/>
            </a:pPr>
            <a:r>
              <a:rPr lang="zh-CN"/>
              <a:t>System roles</a:t>
            </a:r>
            <a:endParaRPr/>
          </a:p>
        </p:txBody>
      </p:sp>
      <p:sp>
        <p:nvSpPr>
          <p:cNvPr id="268" name="Google Shape;268;g6f45951081_1_63"/>
          <p:cNvSpPr txBox="1"/>
          <p:nvPr/>
        </p:nvSpPr>
        <p:spPr>
          <a:xfrm>
            <a:off x="3042975" y="3618925"/>
            <a:ext cx="27678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Client would love…</a:t>
            </a:r>
            <a:endParaRPr b="1"/>
          </a:p>
          <a:p>
            <a:pPr indent="-317500" lvl="0" marL="457200" rtl="0" algn="l">
              <a:spcBef>
                <a:spcPts val="0"/>
              </a:spcBef>
              <a:spcAft>
                <a:spcPts val="0"/>
              </a:spcAft>
              <a:buSzPts val="1400"/>
              <a:buChar char="●"/>
            </a:pPr>
            <a:r>
              <a:rPr lang="zh-CN"/>
              <a:t>P</a:t>
            </a:r>
            <a:r>
              <a:rPr lang="zh-CN"/>
              <a:t>ersonalized functionalities </a:t>
            </a:r>
            <a:endParaRPr/>
          </a:p>
          <a:p>
            <a:pPr indent="-317500" lvl="0" marL="457200" rtl="0" algn="l">
              <a:spcBef>
                <a:spcPts val="0"/>
              </a:spcBef>
              <a:spcAft>
                <a:spcPts val="0"/>
              </a:spcAft>
              <a:buSzPts val="1400"/>
              <a:buChar char="●"/>
            </a:pPr>
            <a:r>
              <a:rPr lang="zh-CN"/>
              <a:t>Easy navigation</a:t>
            </a:r>
            <a:endParaRPr/>
          </a:p>
          <a:p>
            <a:pPr indent="-317500" lvl="0" marL="457200" rtl="0" algn="l">
              <a:spcBef>
                <a:spcPts val="0"/>
              </a:spcBef>
              <a:spcAft>
                <a:spcPts val="0"/>
              </a:spcAft>
              <a:buSzPts val="1400"/>
              <a:buChar char="●"/>
            </a:pPr>
            <a:r>
              <a:rPr lang="zh-CN"/>
              <a:t>Automatic report system</a:t>
            </a:r>
            <a:endParaRPr/>
          </a:p>
        </p:txBody>
      </p:sp>
      <p:pic>
        <p:nvPicPr>
          <p:cNvPr id="269" name="Google Shape;269;g6f45951081_1_63"/>
          <p:cNvPicPr preferRelativeResize="0"/>
          <p:nvPr/>
        </p:nvPicPr>
        <p:blipFill rotWithShape="1">
          <a:blip r:embed="rId3">
            <a:alphaModFix/>
          </a:blip>
          <a:srcRect b="0" l="33524" r="28191" t="0"/>
          <a:stretch/>
        </p:blipFill>
        <p:spPr>
          <a:xfrm>
            <a:off x="3278450" y="1350175"/>
            <a:ext cx="2089200" cy="1930800"/>
          </a:xfrm>
          <a:prstGeom prst="roundRect">
            <a:avLst>
              <a:gd fmla="val 16667" name="adj"/>
            </a:avLst>
          </a:prstGeom>
          <a:noFill/>
          <a:ln>
            <a:noFill/>
          </a:ln>
        </p:spPr>
      </p:pic>
      <p:pic>
        <p:nvPicPr>
          <p:cNvPr id="270" name="Google Shape;270;g6f45951081_1_63"/>
          <p:cNvPicPr preferRelativeResize="0"/>
          <p:nvPr/>
        </p:nvPicPr>
        <p:blipFill>
          <a:blip r:embed="rId4">
            <a:alphaModFix/>
          </a:blip>
          <a:stretch>
            <a:fillRect/>
          </a:stretch>
        </p:blipFill>
        <p:spPr>
          <a:xfrm>
            <a:off x="509699" y="1358275"/>
            <a:ext cx="1914600" cy="1914600"/>
          </a:xfrm>
          <a:prstGeom prst="roundRect">
            <a:avLst>
              <a:gd fmla="val 16667" name="adj"/>
            </a:avLst>
          </a:prstGeom>
          <a:noFill/>
          <a:ln>
            <a:noFill/>
          </a:ln>
        </p:spPr>
      </p:pic>
      <p:pic>
        <p:nvPicPr>
          <p:cNvPr id="271" name="Google Shape;271;g6f45951081_1_63"/>
          <p:cNvPicPr preferRelativeResize="0"/>
          <p:nvPr/>
        </p:nvPicPr>
        <p:blipFill>
          <a:blip r:embed="rId5">
            <a:alphaModFix/>
          </a:blip>
          <a:stretch>
            <a:fillRect/>
          </a:stretch>
        </p:blipFill>
        <p:spPr>
          <a:xfrm>
            <a:off x="5988413" y="1339225"/>
            <a:ext cx="2343300" cy="19527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6f45951081_1_78"/>
          <p:cNvSpPr/>
          <p:nvPr/>
        </p:nvSpPr>
        <p:spPr>
          <a:xfrm>
            <a:off x="0" y="899550"/>
            <a:ext cx="9144000" cy="2479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6f45951081_1_78"/>
          <p:cNvSpPr txBox="1"/>
          <p:nvPr/>
        </p:nvSpPr>
        <p:spPr>
          <a:xfrm>
            <a:off x="4353233" y="1432405"/>
            <a:ext cx="770100" cy="684900"/>
          </a:xfrm>
          <a:prstGeom prst="rect">
            <a:avLst/>
          </a:prstGeom>
          <a:noFill/>
          <a:ln>
            <a:noFill/>
          </a:ln>
        </p:spPr>
        <p:txBody>
          <a:bodyPr anchorCtr="0" anchor="t" bIns="34275" lIns="68550" spcFirstLastPara="1" rIns="68550" wrap="square" tIns="34275">
            <a:noAutofit/>
          </a:bodyPr>
          <a:lstStyle/>
          <a:p>
            <a:pPr indent="0" lvl="0" marL="0" marR="0" rtl="0" algn="r">
              <a:spcBef>
                <a:spcPts val="0"/>
              </a:spcBef>
              <a:spcAft>
                <a:spcPts val="0"/>
              </a:spcAft>
              <a:buNone/>
            </a:pPr>
            <a:r>
              <a:rPr b="1" lang="zh-CN" sz="4000">
                <a:solidFill>
                  <a:schemeClr val="lt1"/>
                </a:solidFill>
                <a:latin typeface="Microsoft Yahei"/>
                <a:ea typeface="Microsoft Yahei"/>
                <a:cs typeface="Microsoft Yahei"/>
                <a:sym typeface="Microsoft Yahei"/>
              </a:rPr>
              <a:t>05</a:t>
            </a:r>
            <a:endParaRPr b="1" sz="4000">
              <a:solidFill>
                <a:schemeClr val="lt1"/>
              </a:solidFill>
              <a:latin typeface="Microsoft Yahei"/>
              <a:ea typeface="Microsoft Yahei"/>
              <a:cs typeface="Microsoft Yahei"/>
              <a:sym typeface="Microsoft Yahei"/>
            </a:endParaRPr>
          </a:p>
        </p:txBody>
      </p:sp>
      <p:sp>
        <p:nvSpPr>
          <p:cNvPr id="278" name="Google Shape;278;g6f45951081_1_78"/>
          <p:cNvSpPr txBox="1"/>
          <p:nvPr/>
        </p:nvSpPr>
        <p:spPr>
          <a:xfrm>
            <a:off x="4340874" y="2134484"/>
            <a:ext cx="3139800" cy="594000"/>
          </a:xfrm>
          <a:prstGeom prst="rect">
            <a:avLst/>
          </a:prstGeom>
          <a:noFill/>
          <a:ln>
            <a:noFill/>
          </a:ln>
        </p:spPr>
        <p:txBody>
          <a:bodyPr anchorCtr="0" anchor="ctr" bIns="34275" lIns="68550" spcFirstLastPara="1" rIns="68550" wrap="square" tIns="34275">
            <a:noAutofit/>
          </a:bodyPr>
          <a:lstStyle/>
          <a:p>
            <a:pPr indent="0" lvl="0" marL="0" marR="0" rtl="0" algn="l">
              <a:spcBef>
                <a:spcPts val="0"/>
              </a:spcBef>
              <a:spcAft>
                <a:spcPts val="0"/>
              </a:spcAft>
              <a:buClr>
                <a:schemeClr val="lt1"/>
              </a:buClr>
              <a:buSzPts val="3600"/>
              <a:buFont typeface="Arial"/>
              <a:buNone/>
            </a:pPr>
            <a:r>
              <a:rPr b="1" lang="zh-CN" sz="3600">
                <a:solidFill>
                  <a:schemeClr val="lt1"/>
                </a:solidFill>
                <a:latin typeface="Calibri"/>
                <a:ea typeface="Calibri"/>
                <a:cs typeface="Calibri"/>
                <a:sym typeface="Calibri"/>
              </a:rPr>
              <a:t>Q&amp;A</a:t>
            </a:r>
            <a:endParaRPr/>
          </a:p>
        </p:txBody>
      </p:sp>
      <p:sp>
        <p:nvSpPr>
          <p:cNvPr id="279" name="Google Shape;279;g6f45951081_1_78"/>
          <p:cNvSpPr/>
          <p:nvPr/>
        </p:nvSpPr>
        <p:spPr>
          <a:xfrm>
            <a:off x="4349151" y="2071815"/>
            <a:ext cx="3401400" cy="16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0" name="Google Shape;280;g6f45951081_1_78"/>
          <p:cNvPicPr preferRelativeResize="0"/>
          <p:nvPr/>
        </p:nvPicPr>
        <p:blipFill>
          <a:blip r:embed="rId3">
            <a:alphaModFix/>
          </a:blip>
          <a:stretch>
            <a:fillRect/>
          </a:stretch>
        </p:blipFill>
        <p:spPr>
          <a:xfrm>
            <a:off x="1398328" y="1228350"/>
            <a:ext cx="1906200" cy="1821600"/>
          </a:xfrm>
          <a:prstGeom prst="ellipse">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g6f45951081_1_87"/>
          <p:cNvPicPr preferRelativeResize="0"/>
          <p:nvPr/>
        </p:nvPicPr>
        <p:blipFill>
          <a:blip r:embed="rId3">
            <a:alphaModFix/>
          </a:blip>
          <a:stretch>
            <a:fillRect/>
          </a:stretch>
        </p:blipFill>
        <p:spPr>
          <a:xfrm>
            <a:off x="0" y="0"/>
            <a:ext cx="4897426" cy="2673176"/>
          </a:xfrm>
          <a:prstGeom prst="rect">
            <a:avLst/>
          </a:prstGeom>
          <a:noFill/>
          <a:ln>
            <a:noFill/>
          </a:ln>
        </p:spPr>
      </p:pic>
      <p:pic>
        <p:nvPicPr>
          <p:cNvPr id="286" name="Google Shape;286;g6f45951081_1_87"/>
          <p:cNvPicPr preferRelativeResize="0"/>
          <p:nvPr/>
        </p:nvPicPr>
        <p:blipFill>
          <a:blip r:embed="rId4">
            <a:alphaModFix/>
          </a:blip>
          <a:stretch>
            <a:fillRect/>
          </a:stretch>
        </p:blipFill>
        <p:spPr>
          <a:xfrm>
            <a:off x="6370497" y="0"/>
            <a:ext cx="2773506" cy="5143499"/>
          </a:xfrm>
          <a:prstGeom prst="rect">
            <a:avLst/>
          </a:prstGeom>
          <a:noFill/>
          <a:ln>
            <a:noFill/>
          </a:ln>
        </p:spPr>
      </p:pic>
      <p:pic>
        <p:nvPicPr>
          <p:cNvPr id="287" name="Google Shape;287;g6f45951081_1_87"/>
          <p:cNvPicPr preferRelativeResize="0"/>
          <p:nvPr/>
        </p:nvPicPr>
        <p:blipFill>
          <a:blip r:embed="rId5">
            <a:alphaModFix/>
          </a:blip>
          <a:stretch>
            <a:fillRect/>
          </a:stretch>
        </p:blipFill>
        <p:spPr>
          <a:xfrm>
            <a:off x="-11" y="2527363"/>
            <a:ext cx="3073614" cy="2616150"/>
          </a:xfrm>
          <a:prstGeom prst="rect">
            <a:avLst/>
          </a:prstGeom>
          <a:noFill/>
          <a:ln>
            <a:noFill/>
          </a:ln>
        </p:spPr>
      </p:pic>
      <p:pic>
        <p:nvPicPr>
          <p:cNvPr id="288" name="Google Shape;288;g6f45951081_1_87"/>
          <p:cNvPicPr preferRelativeResize="0"/>
          <p:nvPr/>
        </p:nvPicPr>
        <p:blipFill>
          <a:blip r:embed="rId6">
            <a:alphaModFix/>
          </a:blip>
          <a:stretch>
            <a:fillRect/>
          </a:stretch>
        </p:blipFill>
        <p:spPr>
          <a:xfrm>
            <a:off x="3073604" y="2527363"/>
            <a:ext cx="3429226" cy="2616150"/>
          </a:xfrm>
          <a:prstGeom prst="rect">
            <a:avLst/>
          </a:prstGeom>
          <a:noFill/>
          <a:ln>
            <a:noFill/>
          </a:ln>
        </p:spPr>
      </p:pic>
      <p:pic>
        <p:nvPicPr>
          <p:cNvPr id="289" name="Google Shape;289;g6f45951081_1_87"/>
          <p:cNvPicPr preferRelativeResize="0"/>
          <p:nvPr/>
        </p:nvPicPr>
        <p:blipFill rotWithShape="1">
          <a:blip r:embed="rId7">
            <a:alphaModFix/>
          </a:blip>
          <a:srcRect b="1830" l="11710" r="-11710" t="-1830"/>
          <a:stretch/>
        </p:blipFill>
        <p:spPr>
          <a:xfrm>
            <a:off x="4897427" y="0"/>
            <a:ext cx="4805024" cy="3241524"/>
          </a:xfrm>
          <a:prstGeom prst="rect">
            <a:avLst/>
          </a:prstGeom>
          <a:noFill/>
          <a:ln>
            <a:noFill/>
          </a:ln>
        </p:spPr>
      </p:pic>
      <p:pic>
        <p:nvPicPr>
          <p:cNvPr id="290" name="Google Shape;290;g6f45951081_1_87"/>
          <p:cNvPicPr preferRelativeResize="0"/>
          <p:nvPr/>
        </p:nvPicPr>
        <p:blipFill>
          <a:blip r:embed="rId8">
            <a:alphaModFix/>
          </a:blip>
          <a:stretch>
            <a:fillRect/>
          </a:stretch>
        </p:blipFill>
        <p:spPr>
          <a:xfrm>
            <a:off x="543575" y="1816900"/>
            <a:ext cx="4028426" cy="2077825"/>
          </a:xfrm>
          <a:prstGeom prst="rect">
            <a:avLst/>
          </a:prstGeom>
          <a:noFill/>
          <a:ln>
            <a:noFill/>
          </a:ln>
        </p:spPr>
      </p:pic>
      <p:pic>
        <p:nvPicPr>
          <p:cNvPr id="291" name="Google Shape;291;g6f45951081_1_87"/>
          <p:cNvPicPr preferRelativeResize="0"/>
          <p:nvPr/>
        </p:nvPicPr>
        <p:blipFill>
          <a:blip r:embed="rId9">
            <a:alphaModFix amt="93000"/>
          </a:blip>
          <a:stretch>
            <a:fillRect/>
          </a:stretch>
        </p:blipFill>
        <p:spPr>
          <a:xfrm>
            <a:off x="2261753" y="243175"/>
            <a:ext cx="5052900" cy="4152900"/>
          </a:xfrm>
          <a:prstGeom prst="roundRect">
            <a:avLst>
              <a:gd fmla="val 16667" name="adj"/>
            </a:avLst>
          </a:prstGeom>
          <a:noFill/>
          <a:ln>
            <a:noFill/>
          </a:ln>
          <a:effectLst>
            <a:reflection blurRad="0" dir="5400000" dist="38100" endA="0" endPos="33000" fadeDir="5400012" kx="0" rotWithShape="0" algn="bl" stA="96000" stPos="0" sy="-100000" ky="0"/>
          </a:effectLst>
        </p:spPr>
      </p:pic>
      <p:pic>
        <p:nvPicPr>
          <p:cNvPr id="292" name="Google Shape;292;g6f45951081_1_87"/>
          <p:cNvPicPr preferRelativeResize="0"/>
          <p:nvPr/>
        </p:nvPicPr>
        <p:blipFill>
          <a:blip r:embed="rId10">
            <a:alphaModFix/>
          </a:blip>
          <a:stretch>
            <a:fillRect/>
          </a:stretch>
        </p:blipFill>
        <p:spPr>
          <a:xfrm>
            <a:off x="2261749" y="1587298"/>
            <a:ext cx="1607300" cy="692151"/>
          </a:xfrm>
          <a:prstGeom prst="rect">
            <a:avLst/>
          </a:prstGeom>
          <a:noFill/>
          <a:ln>
            <a:noFill/>
          </a:ln>
        </p:spPr>
      </p:pic>
      <p:sp>
        <p:nvSpPr>
          <p:cNvPr id="293" name="Google Shape;293;g6f45951081_1_87"/>
          <p:cNvSpPr txBox="1"/>
          <p:nvPr/>
        </p:nvSpPr>
        <p:spPr>
          <a:xfrm>
            <a:off x="2180350" y="2295250"/>
            <a:ext cx="4388700" cy="11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300"/>
              <a:t>Thank you!</a:t>
            </a:r>
            <a:endParaRPr b="1" sz="2300"/>
          </a:p>
          <a:p>
            <a:pPr indent="0" lvl="0" marL="0" rtl="0" algn="l">
              <a:spcBef>
                <a:spcPts val="0"/>
              </a:spcBef>
              <a:spcAft>
                <a:spcPts val="0"/>
              </a:spcAft>
              <a:buNone/>
            </a:pPr>
            <a:r>
              <a:rPr b="1" lang="zh-CN" sz="2300"/>
              <a:t>Q&amp;A Time</a:t>
            </a:r>
            <a:endParaRPr b="1"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g7e2d831ff7_0_1"/>
          <p:cNvSpPr txBox="1"/>
          <p:nvPr/>
        </p:nvSpPr>
        <p:spPr>
          <a:xfrm>
            <a:off x="1534250" y="1247075"/>
            <a:ext cx="73545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6000"/>
              <a:t>REFERENCES:</a:t>
            </a:r>
            <a:endParaRPr sz="6000"/>
          </a:p>
          <a:p>
            <a:pPr indent="0" lvl="0" marL="0" rtl="0" algn="l">
              <a:spcBef>
                <a:spcPts val="0"/>
              </a:spcBef>
              <a:spcAft>
                <a:spcPts val="0"/>
              </a:spcAft>
              <a:buNone/>
            </a:pPr>
            <a:r>
              <a:rPr lang="zh-CN" sz="6000"/>
              <a:t>PROTOTYPE CUSTOMER UI</a:t>
            </a:r>
            <a:endParaRPr sz="6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7e2d831ff7_0_9"/>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Index</a:t>
            </a:r>
            <a:endParaRPr/>
          </a:p>
        </p:txBody>
      </p:sp>
      <p:pic>
        <p:nvPicPr>
          <p:cNvPr id="304" name="Google Shape;304;g7e2d831ff7_0_9"/>
          <p:cNvPicPr preferRelativeResize="0"/>
          <p:nvPr/>
        </p:nvPicPr>
        <p:blipFill>
          <a:blip r:embed="rId3">
            <a:alphaModFix/>
          </a:blip>
          <a:stretch>
            <a:fillRect/>
          </a:stretch>
        </p:blipFill>
        <p:spPr>
          <a:xfrm>
            <a:off x="1562226" y="353250"/>
            <a:ext cx="5517049" cy="4689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g7e2d831ff7_0_31"/>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Product Detail</a:t>
            </a:r>
            <a:endParaRPr/>
          </a:p>
        </p:txBody>
      </p:sp>
      <p:pic>
        <p:nvPicPr>
          <p:cNvPr id="310" name="Google Shape;310;g7e2d831ff7_0_31"/>
          <p:cNvPicPr preferRelativeResize="0"/>
          <p:nvPr/>
        </p:nvPicPr>
        <p:blipFill>
          <a:blip r:embed="rId3">
            <a:alphaModFix/>
          </a:blip>
          <a:stretch>
            <a:fillRect/>
          </a:stretch>
        </p:blipFill>
        <p:spPr>
          <a:xfrm>
            <a:off x="1869925" y="668625"/>
            <a:ext cx="4632409" cy="417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g7e2d831ff7_0_37"/>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Shopping cart</a:t>
            </a:r>
            <a:endParaRPr/>
          </a:p>
        </p:txBody>
      </p:sp>
      <p:pic>
        <p:nvPicPr>
          <p:cNvPr id="316" name="Google Shape;316;g7e2d831ff7_0_37"/>
          <p:cNvPicPr preferRelativeResize="0"/>
          <p:nvPr/>
        </p:nvPicPr>
        <p:blipFill>
          <a:blip r:embed="rId3">
            <a:alphaModFix/>
          </a:blip>
          <a:stretch>
            <a:fillRect/>
          </a:stretch>
        </p:blipFill>
        <p:spPr>
          <a:xfrm>
            <a:off x="1705475" y="720550"/>
            <a:ext cx="5106724" cy="4170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7e2d831ff7_0_43"/>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Payment and shipping information</a:t>
            </a:r>
            <a:endParaRPr/>
          </a:p>
        </p:txBody>
      </p:sp>
      <p:pic>
        <p:nvPicPr>
          <p:cNvPr id="322" name="Google Shape;322;g7e2d831ff7_0_43"/>
          <p:cNvPicPr preferRelativeResize="0"/>
          <p:nvPr/>
        </p:nvPicPr>
        <p:blipFill>
          <a:blip r:embed="rId3">
            <a:alphaModFix/>
          </a:blip>
          <a:stretch>
            <a:fillRect/>
          </a:stretch>
        </p:blipFill>
        <p:spPr>
          <a:xfrm>
            <a:off x="1601851" y="380800"/>
            <a:ext cx="5112869" cy="4762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6f45951081_1_47"/>
          <p:cNvSpPr/>
          <p:nvPr/>
        </p:nvSpPr>
        <p:spPr>
          <a:xfrm>
            <a:off x="0" y="899550"/>
            <a:ext cx="9144000" cy="2479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6f45951081_1_47"/>
          <p:cNvSpPr txBox="1"/>
          <p:nvPr/>
        </p:nvSpPr>
        <p:spPr>
          <a:xfrm>
            <a:off x="4353233" y="1432405"/>
            <a:ext cx="770100" cy="684900"/>
          </a:xfrm>
          <a:prstGeom prst="rect">
            <a:avLst/>
          </a:prstGeom>
          <a:noFill/>
          <a:ln>
            <a:noFill/>
          </a:ln>
        </p:spPr>
        <p:txBody>
          <a:bodyPr anchorCtr="0" anchor="t" bIns="34275" lIns="68550" spcFirstLastPara="1" rIns="68550" wrap="square" tIns="34275">
            <a:noAutofit/>
          </a:bodyPr>
          <a:lstStyle/>
          <a:p>
            <a:pPr indent="0" lvl="0" marL="0" marR="0" rtl="0" algn="r">
              <a:spcBef>
                <a:spcPts val="0"/>
              </a:spcBef>
              <a:spcAft>
                <a:spcPts val="0"/>
              </a:spcAft>
              <a:buNone/>
            </a:pPr>
            <a:r>
              <a:rPr b="1" lang="zh-CN" sz="4000">
                <a:solidFill>
                  <a:schemeClr val="lt1"/>
                </a:solidFill>
                <a:latin typeface="Microsoft Yahei"/>
                <a:ea typeface="Microsoft Yahei"/>
                <a:cs typeface="Microsoft Yahei"/>
                <a:sym typeface="Microsoft Yahei"/>
              </a:rPr>
              <a:t>01</a:t>
            </a:r>
            <a:endParaRPr b="1" sz="4000">
              <a:solidFill>
                <a:schemeClr val="lt1"/>
              </a:solidFill>
              <a:latin typeface="Microsoft Yahei"/>
              <a:ea typeface="Microsoft Yahei"/>
              <a:cs typeface="Microsoft Yahei"/>
              <a:sym typeface="Microsoft Yahei"/>
            </a:endParaRPr>
          </a:p>
        </p:txBody>
      </p:sp>
      <p:sp>
        <p:nvSpPr>
          <p:cNvPr id="161" name="Google Shape;161;g6f45951081_1_47"/>
          <p:cNvSpPr txBox="1"/>
          <p:nvPr/>
        </p:nvSpPr>
        <p:spPr>
          <a:xfrm>
            <a:off x="4340874" y="2134484"/>
            <a:ext cx="3139800" cy="594000"/>
          </a:xfrm>
          <a:prstGeom prst="rect">
            <a:avLst/>
          </a:prstGeom>
          <a:noFill/>
          <a:ln>
            <a:noFill/>
          </a:ln>
        </p:spPr>
        <p:txBody>
          <a:bodyPr anchorCtr="0" anchor="ctr" bIns="34275" lIns="68550" spcFirstLastPara="1" rIns="68550" wrap="square" tIns="34275">
            <a:noAutofit/>
          </a:bodyPr>
          <a:lstStyle/>
          <a:p>
            <a:pPr indent="0" lvl="0" marL="0" marR="0" rtl="0" algn="l">
              <a:spcBef>
                <a:spcPts val="0"/>
              </a:spcBef>
              <a:spcAft>
                <a:spcPts val="0"/>
              </a:spcAft>
              <a:buClr>
                <a:schemeClr val="lt1"/>
              </a:buClr>
              <a:buSzPts val="3600"/>
              <a:buFont typeface="Arial"/>
              <a:buNone/>
            </a:pPr>
            <a:r>
              <a:rPr b="1" lang="zh-CN" sz="3600">
                <a:solidFill>
                  <a:schemeClr val="lt1"/>
                </a:solidFill>
                <a:latin typeface="Calibri"/>
                <a:ea typeface="Calibri"/>
                <a:cs typeface="Calibri"/>
                <a:sym typeface="Calibri"/>
              </a:rPr>
              <a:t>Introduction</a:t>
            </a:r>
            <a:endParaRPr/>
          </a:p>
        </p:txBody>
      </p:sp>
      <p:sp>
        <p:nvSpPr>
          <p:cNvPr id="162" name="Google Shape;162;g6f45951081_1_47"/>
          <p:cNvSpPr/>
          <p:nvPr/>
        </p:nvSpPr>
        <p:spPr>
          <a:xfrm>
            <a:off x="4349151" y="2071815"/>
            <a:ext cx="3401400" cy="16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g6f45951081_1_47"/>
          <p:cNvPicPr preferRelativeResize="0"/>
          <p:nvPr/>
        </p:nvPicPr>
        <p:blipFill>
          <a:blip r:embed="rId3">
            <a:alphaModFix/>
          </a:blip>
          <a:stretch>
            <a:fillRect/>
          </a:stretch>
        </p:blipFill>
        <p:spPr>
          <a:xfrm>
            <a:off x="1618647" y="1113749"/>
            <a:ext cx="2050800" cy="2050800"/>
          </a:xfrm>
          <a:prstGeom prst="ellipse">
            <a:avLst/>
          </a:prstGeom>
          <a:noFill/>
          <a:ln cap="flat" cmpd="sng" w="25400">
            <a:solidFill>
              <a:schemeClr val="lt1"/>
            </a:solidFill>
            <a:prstDash val="solid"/>
            <a:round/>
            <a:headEnd len="sm" w="sm" type="none"/>
            <a:tailEnd len="sm" w="sm" type="none"/>
          </a:ln>
          <a:effectLst>
            <a:outerShdw blurRad="63500" sx="102000" rotWithShape="0" algn="ctr" sy="102000">
              <a:srgbClr val="000000">
                <a:alpha val="40000"/>
              </a:srgbClr>
            </a:outerShdw>
          </a:effectLst>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g7e2d831ff7_0_49"/>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Order approval page</a:t>
            </a:r>
            <a:endParaRPr/>
          </a:p>
        </p:txBody>
      </p:sp>
      <p:pic>
        <p:nvPicPr>
          <p:cNvPr id="328" name="Google Shape;328;g7e2d831ff7_0_49"/>
          <p:cNvPicPr preferRelativeResize="0"/>
          <p:nvPr/>
        </p:nvPicPr>
        <p:blipFill>
          <a:blip r:embed="rId3">
            <a:alphaModFix/>
          </a:blip>
          <a:stretch>
            <a:fillRect/>
          </a:stretch>
        </p:blipFill>
        <p:spPr>
          <a:xfrm>
            <a:off x="1961300" y="537825"/>
            <a:ext cx="4914730" cy="4170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g7e2d831ff7_0_55"/>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Sales page</a:t>
            </a:r>
            <a:endParaRPr/>
          </a:p>
        </p:txBody>
      </p:sp>
      <p:pic>
        <p:nvPicPr>
          <p:cNvPr id="334" name="Google Shape;334;g7e2d831ff7_0_55"/>
          <p:cNvPicPr preferRelativeResize="0"/>
          <p:nvPr/>
        </p:nvPicPr>
        <p:blipFill>
          <a:blip r:embed="rId3">
            <a:alphaModFix/>
          </a:blip>
          <a:stretch>
            <a:fillRect/>
          </a:stretch>
        </p:blipFill>
        <p:spPr>
          <a:xfrm>
            <a:off x="1504500" y="486713"/>
            <a:ext cx="5600126" cy="4170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7e2d831ff7_0_61"/>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Our story </a:t>
            </a:r>
            <a:r>
              <a:rPr lang="zh-CN"/>
              <a:t>page</a:t>
            </a:r>
            <a:endParaRPr/>
          </a:p>
        </p:txBody>
      </p:sp>
      <p:pic>
        <p:nvPicPr>
          <p:cNvPr id="340" name="Google Shape;340;g7e2d831ff7_0_61"/>
          <p:cNvPicPr preferRelativeResize="0"/>
          <p:nvPr/>
        </p:nvPicPr>
        <p:blipFill>
          <a:blip r:embed="rId3">
            <a:alphaModFix/>
          </a:blip>
          <a:stretch>
            <a:fillRect/>
          </a:stretch>
        </p:blipFill>
        <p:spPr>
          <a:xfrm>
            <a:off x="1742025" y="583500"/>
            <a:ext cx="5554670" cy="417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g7e2d831ff7_0_67"/>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Contact us page</a:t>
            </a:r>
            <a:endParaRPr/>
          </a:p>
        </p:txBody>
      </p:sp>
      <p:pic>
        <p:nvPicPr>
          <p:cNvPr id="346" name="Google Shape;346;g7e2d831ff7_0_67"/>
          <p:cNvPicPr preferRelativeResize="0"/>
          <p:nvPr/>
        </p:nvPicPr>
        <p:blipFill>
          <a:blip r:embed="rId3">
            <a:alphaModFix/>
          </a:blip>
          <a:stretch>
            <a:fillRect/>
          </a:stretch>
        </p:blipFill>
        <p:spPr>
          <a:xfrm>
            <a:off x="1605000" y="486713"/>
            <a:ext cx="5143594" cy="4170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g7e2d831ff7_0_5"/>
          <p:cNvSpPr txBox="1"/>
          <p:nvPr/>
        </p:nvSpPr>
        <p:spPr>
          <a:xfrm>
            <a:off x="1534250" y="1247075"/>
            <a:ext cx="73545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6000"/>
              <a:t>REFERENCES:</a:t>
            </a:r>
            <a:endParaRPr sz="6000"/>
          </a:p>
          <a:p>
            <a:pPr indent="0" lvl="0" marL="0" rtl="0" algn="l">
              <a:spcBef>
                <a:spcPts val="0"/>
              </a:spcBef>
              <a:spcAft>
                <a:spcPts val="0"/>
              </a:spcAft>
              <a:buNone/>
            </a:pPr>
            <a:r>
              <a:rPr lang="zh-CN" sz="6000"/>
              <a:t>PROTOTYPE </a:t>
            </a:r>
            <a:endParaRPr sz="6000"/>
          </a:p>
          <a:p>
            <a:pPr indent="0" lvl="0" marL="0" rtl="0" algn="l">
              <a:spcBef>
                <a:spcPts val="0"/>
              </a:spcBef>
              <a:spcAft>
                <a:spcPts val="0"/>
              </a:spcAft>
              <a:buNone/>
            </a:pPr>
            <a:r>
              <a:rPr lang="zh-CN" sz="6000"/>
              <a:t>Store Manager UI</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g7e2d831ff7_0_73"/>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Log in and log out page</a:t>
            </a:r>
            <a:endParaRPr/>
          </a:p>
        </p:txBody>
      </p:sp>
      <p:pic>
        <p:nvPicPr>
          <p:cNvPr id="357" name="Google Shape;357;g7e2d831ff7_0_73"/>
          <p:cNvPicPr preferRelativeResize="0"/>
          <p:nvPr/>
        </p:nvPicPr>
        <p:blipFill>
          <a:blip r:embed="rId3">
            <a:alphaModFix/>
          </a:blip>
          <a:stretch>
            <a:fillRect/>
          </a:stretch>
        </p:blipFill>
        <p:spPr>
          <a:xfrm>
            <a:off x="1376625" y="620025"/>
            <a:ext cx="5552870" cy="4170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g7e2d831ff7_0_83"/>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Product page</a:t>
            </a:r>
            <a:endParaRPr/>
          </a:p>
        </p:txBody>
      </p:sp>
      <p:pic>
        <p:nvPicPr>
          <p:cNvPr id="363" name="Google Shape;363;g7e2d831ff7_0_83"/>
          <p:cNvPicPr preferRelativeResize="0"/>
          <p:nvPr/>
        </p:nvPicPr>
        <p:blipFill>
          <a:blip r:embed="rId3">
            <a:alphaModFix/>
          </a:blip>
          <a:stretch>
            <a:fillRect/>
          </a:stretch>
        </p:blipFill>
        <p:spPr>
          <a:xfrm>
            <a:off x="1500475" y="234650"/>
            <a:ext cx="645370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7e2d831ff7_0_89"/>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Product create page</a:t>
            </a:r>
            <a:endParaRPr/>
          </a:p>
        </p:txBody>
      </p:sp>
      <p:pic>
        <p:nvPicPr>
          <p:cNvPr id="369" name="Google Shape;369;g7e2d831ff7_0_89"/>
          <p:cNvPicPr preferRelativeResize="0"/>
          <p:nvPr/>
        </p:nvPicPr>
        <p:blipFill>
          <a:blip r:embed="rId3">
            <a:alphaModFix/>
          </a:blip>
          <a:stretch>
            <a:fillRect/>
          </a:stretch>
        </p:blipFill>
        <p:spPr>
          <a:xfrm>
            <a:off x="1851675" y="668625"/>
            <a:ext cx="5543874" cy="417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7e2d831ff7_0_95"/>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Product edit page</a:t>
            </a:r>
            <a:endParaRPr/>
          </a:p>
        </p:txBody>
      </p:sp>
      <p:pic>
        <p:nvPicPr>
          <p:cNvPr id="375" name="Google Shape;375;g7e2d831ff7_0_95"/>
          <p:cNvPicPr preferRelativeResize="0"/>
          <p:nvPr/>
        </p:nvPicPr>
        <p:blipFill>
          <a:blip r:embed="rId3">
            <a:alphaModFix/>
          </a:blip>
          <a:stretch>
            <a:fillRect/>
          </a:stretch>
        </p:blipFill>
        <p:spPr>
          <a:xfrm>
            <a:off x="1785613" y="668625"/>
            <a:ext cx="5572787" cy="4170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7e2d831ff7_0_104"/>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Report</a:t>
            </a:r>
            <a:r>
              <a:rPr lang="zh-CN"/>
              <a:t> page</a:t>
            </a:r>
            <a:endParaRPr/>
          </a:p>
        </p:txBody>
      </p:sp>
      <p:pic>
        <p:nvPicPr>
          <p:cNvPr id="381" name="Google Shape;381;g7e2d831ff7_0_104"/>
          <p:cNvPicPr preferRelativeResize="0"/>
          <p:nvPr/>
        </p:nvPicPr>
        <p:blipFill>
          <a:blip r:embed="rId3">
            <a:alphaModFix/>
          </a:blip>
          <a:stretch>
            <a:fillRect/>
          </a:stretch>
        </p:blipFill>
        <p:spPr>
          <a:xfrm>
            <a:off x="1668950" y="546950"/>
            <a:ext cx="5561913" cy="417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grpSp>
        <p:nvGrpSpPr>
          <p:cNvPr id="168" name="Google Shape;168;p2"/>
          <p:cNvGrpSpPr/>
          <p:nvPr/>
        </p:nvGrpSpPr>
        <p:grpSpPr>
          <a:xfrm>
            <a:off x="118389" y="148023"/>
            <a:ext cx="2578451" cy="661947"/>
            <a:chOff x="1187624" y="555526"/>
            <a:chExt cx="2191815" cy="661947"/>
          </a:xfrm>
        </p:grpSpPr>
        <p:sp>
          <p:nvSpPr>
            <p:cNvPr id="169" name="Google Shape;169;p2"/>
            <p:cNvSpPr/>
            <p:nvPr/>
          </p:nvSpPr>
          <p:spPr>
            <a:xfrm>
              <a:off x="1233516" y="641409"/>
              <a:ext cx="1728192" cy="576064"/>
            </a:xfrm>
            <a:prstGeom prst="parallelogram">
              <a:avLst>
                <a:gd fmla="val 25000" name="adj"/>
              </a:avLst>
            </a:prstGeom>
            <a:solidFill>
              <a:srgbClr val="0070C0">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2"/>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
            <p:cNvSpPr txBox="1"/>
            <p:nvPr/>
          </p:nvSpPr>
          <p:spPr>
            <a:xfrm>
              <a:off x="1295639" y="581963"/>
              <a:ext cx="2083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Problem</a:t>
              </a:r>
              <a:endParaRPr b="1" sz="2800">
                <a:solidFill>
                  <a:schemeClr val="lt1"/>
                </a:solidFill>
                <a:latin typeface="Microsoft Yahei"/>
                <a:ea typeface="Microsoft Yahei"/>
                <a:cs typeface="Microsoft Yahei"/>
                <a:sym typeface="Microsoft Yahei"/>
              </a:endParaRPr>
            </a:p>
          </p:txBody>
        </p:sp>
      </p:grpSp>
      <p:sp>
        <p:nvSpPr>
          <p:cNvPr id="172" name="Google Shape;172;p2"/>
          <p:cNvSpPr txBox="1"/>
          <p:nvPr/>
        </p:nvSpPr>
        <p:spPr>
          <a:xfrm>
            <a:off x="799250" y="3031050"/>
            <a:ext cx="7400700" cy="19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Microsoft Yahei"/>
              <a:buNone/>
            </a:pPr>
            <a:r>
              <a:rPr lang="zh-CN" sz="2400">
                <a:solidFill>
                  <a:schemeClr val="dk1"/>
                </a:solidFill>
                <a:latin typeface="Microsoft Yahei"/>
                <a:ea typeface="Microsoft Yahei"/>
                <a:cs typeface="Microsoft Yahei"/>
                <a:sym typeface="Microsoft Yahei"/>
              </a:rPr>
              <a:t>Having products sold on platforms (e.g. Amazon) may </a:t>
            </a:r>
            <a:r>
              <a:rPr b="1" lang="zh-CN" sz="2400">
                <a:solidFill>
                  <a:schemeClr val="dk1"/>
                </a:solidFill>
                <a:latin typeface="Microsoft Yahei"/>
                <a:ea typeface="Microsoft Yahei"/>
                <a:cs typeface="Microsoft Yahei"/>
                <a:sym typeface="Microsoft Yahei"/>
              </a:rPr>
              <a:t>limit </a:t>
            </a:r>
            <a:r>
              <a:rPr lang="zh-CN" sz="2400">
                <a:solidFill>
                  <a:schemeClr val="dk1"/>
                </a:solidFill>
                <a:latin typeface="Microsoft Yahei"/>
                <a:ea typeface="Microsoft Yahei"/>
                <a:cs typeface="Microsoft Yahei"/>
                <a:sym typeface="Microsoft Yahei"/>
              </a:rPr>
              <a:t>seller's ability to build customer relationship, branding, personalize. A bakery is often sold only to </a:t>
            </a:r>
            <a:r>
              <a:rPr b="1" lang="zh-CN" sz="2400">
                <a:solidFill>
                  <a:schemeClr val="dk1"/>
                </a:solidFill>
                <a:latin typeface="Microsoft Yahei"/>
                <a:ea typeface="Microsoft Yahei"/>
                <a:cs typeface="Microsoft Yahei"/>
                <a:sym typeface="Microsoft Yahei"/>
              </a:rPr>
              <a:t>local </a:t>
            </a:r>
            <a:r>
              <a:rPr lang="zh-CN" sz="2400">
                <a:solidFill>
                  <a:schemeClr val="dk1"/>
                </a:solidFill>
                <a:latin typeface="Microsoft Yahei"/>
                <a:ea typeface="Microsoft Yahei"/>
                <a:cs typeface="Microsoft Yahei"/>
                <a:sym typeface="Microsoft Yahei"/>
              </a:rPr>
              <a:t>communities and lack of </a:t>
            </a:r>
            <a:r>
              <a:rPr b="1" lang="zh-CN" sz="2400">
                <a:solidFill>
                  <a:schemeClr val="dk1"/>
                </a:solidFill>
                <a:latin typeface="Microsoft Yahei"/>
                <a:ea typeface="Microsoft Yahei"/>
                <a:cs typeface="Microsoft Yahei"/>
                <a:sym typeface="Microsoft Yahei"/>
              </a:rPr>
              <a:t>online </a:t>
            </a:r>
            <a:r>
              <a:rPr lang="zh-CN" sz="2400">
                <a:solidFill>
                  <a:schemeClr val="dk1"/>
                </a:solidFill>
                <a:latin typeface="Microsoft Yahei"/>
                <a:ea typeface="Microsoft Yahei"/>
                <a:cs typeface="Microsoft Yahei"/>
                <a:sym typeface="Microsoft Yahei"/>
              </a:rPr>
              <a:t>presence and </a:t>
            </a:r>
            <a:r>
              <a:rPr b="1" lang="zh-CN" sz="2400">
                <a:solidFill>
                  <a:schemeClr val="dk1"/>
                </a:solidFill>
                <a:latin typeface="Microsoft Yahei"/>
                <a:ea typeface="Microsoft Yahei"/>
                <a:cs typeface="Microsoft Yahei"/>
                <a:sym typeface="Microsoft Yahei"/>
              </a:rPr>
              <a:t>data </a:t>
            </a:r>
            <a:r>
              <a:rPr lang="zh-CN" sz="2400">
                <a:solidFill>
                  <a:schemeClr val="dk1"/>
                </a:solidFill>
                <a:latin typeface="Microsoft Yahei"/>
                <a:ea typeface="Microsoft Yahei"/>
                <a:cs typeface="Microsoft Yahei"/>
                <a:sym typeface="Microsoft Yahei"/>
              </a:rPr>
              <a:t>analytics capabilities. </a:t>
            </a:r>
            <a:endParaRPr sz="2400">
              <a:solidFill>
                <a:schemeClr val="dk1"/>
              </a:solidFill>
              <a:latin typeface="Microsoft Yahei"/>
              <a:ea typeface="Microsoft Yahei"/>
              <a:cs typeface="Microsoft Yahei"/>
              <a:sym typeface="Microsoft Yahei"/>
            </a:endParaRPr>
          </a:p>
        </p:txBody>
      </p:sp>
      <p:pic>
        <p:nvPicPr>
          <p:cNvPr id="173" name="Google Shape;173;p2"/>
          <p:cNvPicPr preferRelativeResize="0"/>
          <p:nvPr/>
        </p:nvPicPr>
        <p:blipFill>
          <a:blip r:embed="rId3">
            <a:alphaModFix/>
          </a:blip>
          <a:stretch>
            <a:fillRect/>
          </a:stretch>
        </p:blipFill>
        <p:spPr>
          <a:xfrm>
            <a:off x="930101" y="1133675"/>
            <a:ext cx="3378900" cy="1897500"/>
          </a:xfrm>
          <a:prstGeom prst="roundRect">
            <a:avLst>
              <a:gd fmla="val 16667" name="adj"/>
            </a:avLst>
          </a:prstGeom>
          <a:noFill/>
          <a:ln>
            <a:noFill/>
          </a:ln>
        </p:spPr>
      </p:pic>
      <p:pic>
        <p:nvPicPr>
          <p:cNvPr id="174" name="Google Shape;174;p2"/>
          <p:cNvPicPr preferRelativeResize="0"/>
          <p:nvPr/>
        </p:nvPicPr>
        <p:blipFill>
          <a:blip r:embed="rId4">
            <a:alphaModFix/>
          </a:blip>
          <a:stretch>
            <a:fillRect/>
          </a:stretch>
        </p:blipFill>
        <p:spPr>
          <a:xfrm>
            <a:off x="4572001" y="1058488"/>
            <a:ext cx="2857500" cy="204787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2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g7e2d831ff7_0_110"/>
          <p:cNvSpPr txBox="1"/>
          <p:nvPr/>
        </p:nvSpPr>
        <p:spPr>
          <a:xfrm>
            <a:off x="310625" y="548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Order detail </a:t>
            </a:r>
            <a:r>
              <a:rPr lang="zh-CN"/>
              <a:t>page</a:t>
            </a:r>
            <a:endParaRPr/>
          </a:p>
        </p:txBody>
      </p:sp>
      <p:pic>
        <p:nvPicPr>
          <p:cNvPr id="387" name="Google Shape;387;g7e2d831ff7_0_110"/>
          <p:cNvPicPr preferRelativeResize="0"/>
          <p:nvPr/>
        </p:nvPicPr>
        <p:blipFill>
          <a:blip r:embed="rId3">
            <a:alphaModFix/>
          </a:blip>
          <a:stretch>
            <a:fillRect/>
          </a:stretch>
        </p:blipFill>
        <p:spPr>
          <a:xfrm>
            <a:off x="1687250" y="565225"/>
            <a:ext cx="5536694" cy="4170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grpSp>
        <p:nvGrpSpPr>
          <p:cNvPr id="179" name="Google Shape;179;g6f45951081_1_17"/>
          <p:cNvGrpSpPr/>
          <p:nvPr/>
        </p:nvGrpSpPr>
        <p:grpSpPr>
          <a:xfrm>
            <a:off x="484564" y="207698"/>
            <a:ext cx="2578451" cy="661883"/>
            <a:chOff x="1187624" y="555526"/>
            <a:chExt cx="2191815" cy="661883"/>
          </a:xfrm>
        </p:grpSpPr>
        <p:sp>
          <p:nvSpPr>
            <p:cNvPr id="180" name="Google Shape;180;g6f45951081_1_17"/>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g6f45951081_1_17"/>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g6f45951081_1_17"/>
            <p:cNvSpPr txBox="1"/>
            <p:nvPr/>
          </p:nvSpPr>
          <p:spPr>
            <a:xfrm>
              <a:off x="1295639" y="581963"/>
              <a:ext cx="2083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Meaning</a:t>
              </a:r>
              <a:endParaRPr b="1" sz="2800">
                <a:solidFill>
                  <a:schemeClr val="lt1"/>
                </a:solidFill>
                <a:latin typeface="Microsoft Yahei"/>
                <a:ea typeface="Microsoft Yahei"/>
                <a:cs typeface="Microsoft Yahei"/>
                <a:sym typeface="Microsoft Yahei"/>
              </a:endParaRPr>
            </a:p>
          </p:txBody>
        </p:sp>
      </p:grpSp>
      <p:sp>
        <p:nvSpPr>
          <p:cNvPr id="183" name="Google Shape;183;g6f45951081_1_17"/>
          <p:cNvSpPr txBox="1"/>
          <p:nvPr/>
        </p:nvSpPr>
        <p:spPr>
          <a:xfrm>
            <a:off x="4968800" y="964825"/>
            <a:ext cx="3963900" cy="3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lang="zh-CN">
                <a:solidFill>
                  <a:schemeClr val="dk1"/>
                </a:solidFill>
                <a:latin typeface="Microsoft Yahei"/>
                <a:ea typeface="Microsoft Yahei"/>
                <a:cs typeface="Microsoft Yahei"/>
                <a:sym typeface="Microsoft Yahei"/>
              </a:rPr>
              <a:t>Building Brand</a:t>
            </a:r>
            <a:endParaRPr b="1">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Encourage loyalty and brand recognition</a:t>
            </a:r>
            <a:endParaRPr sz="1200">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Big platform takes credit</a:t>
            </a:r>
            <a:endParaRPr sz="1200">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200"/>
              <a:buNone/>
            </a:pPr>
            <a:r>
              <a:t/>
            </a:r>
            <a:endParaRPr sz="1200">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rPr b="1" lang="zh-CN">
                <a:solidFill>
                  <a:schemeClr val="dk1"/>
                </a:solidFill>
                <a:latin typeface="Microsoft Yahei"/>
                <a:ea typeface="Microsoft Yahei"/>
                <a:cs typeface="Microsoft Yahei"/>
                <a:sym typeface="Microsoft Yahei"/>
              </a:rPr>
              <a:t>Personalization</a:t>
            </a:r>
            <a:endParaRPr b="1">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E</a:t>
            </a:r>
            <a:r>
              <a:rPr lang="zh-CN" sz="1200">
                <a:solidFill>
                  <a:schemeClr val="dk1"/>
                </a:solidFill>
                <a:latin typeface="Microsoft Yahei"/>
                <a:ea typeface="Microsoft Yahei"/>
                <a:cs typeface="Microsoft Yahei"/>
                <a:sym typeface="Microsoft Yahei"/>
              </a:rPr>
              <a:t>.g. add a blog, B2B sale, charity purchase, lessons, etc.</a:t>
            </a:r>
            <a:endParaRPr sz="1200">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Product flexibility</a:t>
            </a:r>
            <a:endParaRPr sz="1300">
              <a:solidFill>
                <a:srgbClr val="0A083B"/>
              </a:solidFill>
              <a:highlight>
                <a:srgbClr val="FFFFFF"/>
              </a:highlight>
              <a:latin typeface="Roboto"/>
              <a:ea typeface="Roboto"/>
              <a:cs typeface="Roboto"/>
              <a:sym typeface="Roboto"/>
            </a:endParaRPr>
          </a:p>
          <a:p>
            <a:pPr indent="0" lvl="0" marL="0" rtl="0" algn="l">
              <a:lnSpc>
                <a:spcPct val="126176"/>
              </a:lnSpc>
              <a:spcBef>
                <a:spcPts val="1800"/>
              </a:spcBef>
              <a:spcAft>
                <a:spcPts val="0"/>
              </a:spcAft>
              <a:buSzPts val="1100"/>
              <a:buNone/>
            </a:pPr>
            <a:r>
              <a:rPr b="1" lang="zh-CN">
                <a:solidFill>
                  <a:schemeClr val="dk1"/>
                </a:solidFill>
                <a:latin typeface="Microsoft Yahei"/>
                <a:ea typeface="Microsoft Yahei"/>
                <a:cs typeface="Microsoft Yahei"/>
                <a:sym typeface="Microsoft Yahei"/>
              </a:rPr>
              <a:t>Marketing</a:t>
            </a:r>
            <a:endParaRPr b="1" sz="1700">
              <a:solidFill>
                <a:srgbClr val="212121"/>
              </a:solidFill>
              <a:highlight>
                <a:srgbClr val="FFFFFF"/>
              </a:highlight>
              <a:latin typeface="Roboto"/>
              <a:ea typeface="Roboto"/>
              <a:cs typeface="Roboto"/>
              <a:sym typeface="Roboto"/>
            </a:endParaRPr>
          </a:p>
          <a:p>
            <a:pPr indent="-304800" lvl="0" marL="457200" marR="0" rtl="0" algn="l">
              <a:lnSpc>
                <a:spcPct val="100000"/>
              </a:lnSpc>
              <a:spcBef>
                <a:spcPts val="40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Run creative marketing campaigns</a:t>
            </a:r>
            <a:endParaRPr sz="1200">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Email list and customer base</a:t>
            </a:r>
            <a:endParaRPr b="1">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t/>
            </a:r>
            <a:endParaRPr b="1">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rPr b="1" lang="zh-CN">
                <a:solidFill>
                  <a:schemeClr val="dk1"/>
                </a:solidFill>
                <a:latin typeface="Microsoft Yahei"/>
                <a:ea typeface="Microsoft Yahei"/>
                <a:cs typeface="Microsoft Yahei"/>
                <a:sym typeface="Microsoft Yahei"/>
              </a:rPr>
              <a:t>Data Analytics</a:t>
            </a:r>
            <a:endParaRPr b="1">
              <a:solidFill>
                <a:schemeClr val="dk1"/>
              </a:solidFill>
              <a:latin typeface="Microsoft Yahei"/>
              <a:ea typeface="Microsoft Yahei"/>
              <a:cs typeface="Microsoft Yahei"/>
              <a:sym typeface="Microsoft Yahei"/>
            </a:endParaRPr>
          </a:p>
          <a:p>
            <a:pPr indent="-304800" lvl="0" marL="457200" marR="0" rtl="0" algn="l">
              <a:lnSpc>
                <a:spcPct val="100000"/>
              </a:lnSpc>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Reports</a:t>
            </a:r>
            <a:endParaRPr sz="1200">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t/>
            </a:r>
            <a:endParaRPr b="1">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t/>
            </a:r>
            <a:endParaRPr b="1">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SzPts val="1400"/>
              <a:buNone/>
            </a:pPr>
            <a:r>
              <a:t/>
            </a:r>
            <a:endParaRPr b="1">
              <a:solidFill>
                <a:schemeClr val="dk1"/>
              </a:solidFill>
              <a:latin typeface="Microsoft Yahei"/>
              <a:ea typeface="Microsoft Yahei"/>
              <a:cs typeface="Microsoft Yahei"/>
              <a:sym typeface="Microsoft Yahei"/>
            </a:endParaRPr>
          </a:p>
        </p:txBody>
      </p:sp>
      <p:pic>
        <p:nvPicPr>
          <p:cNvPr id="184" name="Google Shape;184;g6f45951081_1_17"/>
          <p:cNvPicPr preferRelativeResize="0"/>
          <p:nvPr/>
        </p:nvPicPr>
        <p:blipFill>
          <a:blip r:embed="rId3">
            <a:alphaModFix/>
          </a:blip>
          <a:stretch>
            <a:fillRect/>
          </a:stretch>
        </p:blipFill>
        <p:spPr>
          <a:xfrm>
            <a:off x="1189475" y="908725"/>
            <a:ext cx="2857500" cy="3810000"/>
          </a:xfrm>
          <a:prstGeom prst="roundRect">
            <a:avLst>
              <a:gd fmla="val 16667" name="adj"/>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2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Google Shape;189;g6f45951081_1_30"/>
          <p:cNvGrpSpPr/>
          <p:nvPr/>
        </p:nvGrpSpPr>
        <p:grpSpPr>
          <a:xfrm>
            <a:off x="1091439" y="496323"/>
            <a:ext cx="2578451" cy="661883"/>
            <a:chOff x="1187624" y="555526"/>
            <a:chExt cx="2191815" cy="661883"/>
          </a:xfrm>
        </p:grpSpPr>
        <p:sp>
          <p:nvSpPr>
            <p:cNvPr id="190" name="Google Shape;190;g6f45951081_1_30"/>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g6f45951081_1_30"/>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g6f45951081_1_30"/>
            <p:cNvSpPr txBox="1"/>
            <p:nvPr/>
          </p:nvSpPr>
          <p:spPr>
            <a:xfrm>
              <a:off x="1295639" y="581963"/>
              <a:ext cx="2083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Solution</a:t>
              </a:r>
              <a:endParaRPr b="1" sz="2800">
                <a:solidFill>
                  <a:schemeClr val="lt1"/>
                </a:solidFill>
                <a:latin typeface="Microsoft Yahei"/>
                <a:ea typeface="Microsoft Yahei"/>
                <a:cs typeface="Microsoft Yahei"/>
                <a:sym typeface="Microsoft Yahei"/>
              </a:endParaRPr>
            </a:p>
          </p:txBody>
        </p:sp>
      </p:grpSp>
      <p:pic>
        <p:nvPicPr>
          <p:cNvPr id="193" name="Google Shape;193;g6f45951081_1_30"/>
          <p:cNvPicPr preferRelativeResize="0"/>
          <p:nvPr/>
        </p:nvPicPr>
        <p:blipFill>
          <a:blip r:embed="rId3">
            <a:alphaModFix/>
          </a:blip>
          <a:stretch>
            <a:fillRect/>
          </a:stretch>
        </p:blipFill>
        <p:spPr>
          <a:xfrm>
            <a:off x="1317250" y="1562875"/>
            <a:ext cx="1799700" cy="1198500"/>
          </a:xfrm>
          <a:prstGeom prst="ellipse">
            <a:avLst/>
          </a:prstGeom>
          <a:noFill/>
          <a:ln>
            <a:noFill/>
          </a:ln>
        </p:spPr>
      </p:pic>
      <p:sp>
        <p:nvSpPr>
          <p:cNvPr id="194" name="Google Shape;194;g6f45951081_1_30"/>
          <p:cNvSpPr txBox="1"/>
          <p:nvPr/>
        </p:nvSpPr>
        <p:spPr>
          <a:xfrm>
            <a:off x="1091450" y="2825475"/>
            <a:ext cx="7134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zh-CN">
                <a:solidFill>
                  <a:schemeClr val="dk1"/>
                </a:solidFill>
                <a:latin typeface="Microsoft Yahei"/>
                <a:ea typeface="Microsoft Yahei"/>
                <a:cs typeface="Microsoft Yahei"/>
                <a:sym typeface="Microsoft Yahei"/>
              </a:rPr>
              <a:t>The purpose of this project is to provide an </a:t>
            </a:r>
            <a:r>
              <a:rPr b="1" lang="zh-CN">
                <a:solidFill>
                  <a:schemeClr val="dk1"/>
                </a:solidFill>
                <a:latin typeface="Microsoft Yahei"/>
                <a:ea typeface="Microsoft Yahei"/>
                <a:cs typeface="Microsoft Yahei"/>
                <a:sym typeface="Microsoft Yahei"/>
              </a:rPr>
              <a:t>e-commerce site</a:t>
            </a:r>
            <a:r>
              <a:rPr lang="zh-CN">
                <a:solidFill>
                  <a:schemeClr val="dk1"/>
                </a:solidFill>
                <a:latin typeface="Microsoft Yahei"/>
                <a:ea typeface="Microsoft Yahei"/>
                <a:cs typeface="Microsoft Yahei"/>
                <a:sym typeface="Microsoft Yahei"/>
              </a:rPr>
              <a:t> for a bakery where customers may browse, order products and bakery manager is able to create, read, update, delete products and order details. </a:t>
            </a:r>
            <a:endParaRPr>
              <a:solidFill>
                <a:schemeClr val="dk1"/>
              </a:solidFill>
              <a:latin typeface="Microsoft Yahei"/>
              <a:ea typeface="Microsoft Yahei"/>
              <a:cs typeface="Microsoft Yahei"/>
              <a:sym typeface="Microsoft Yahei"/>
            </a:endParaRPr>
          </a:p>
          <a:p>
            <a:pPr indent="0" lvl="0" marL="0" rtl="0" algn="l">
              <a:lnSpc>
                <a:spcPct val="115000"/>
              </a:lnSpc>
              <a:spcBef>
                <a:spcPts val="1400"/>
              </a:spcBef>
              <a:spcAft>
                <a:spcPts val="1400"/>
              </a:spcAft>
              <a:buNone/>
            </a:pPr>
            <a:r>
              <a:rPr lang="zh-CN">
                <a:solidFill>
                  <a:schemeClr val="dk1"/>
                </a:solidFill>
                <a:latin typeface="Microsoft Yahei"/>
                <a:ea typeface="Microsoft Yahei"/>
                <a:cs typeface="Microsoft Yahei"/>
                <a:sym typeface="Microsoft Yahei"/>
              </a:rPr>
              <a:t>Beyond that, we will include </a:t>
            </a:r>
            <a:r>
              <a:rPr b="1" lang="zh-CN">
                <a:solidFill>
                  <a:schemeClr val="dk1"/>
                </a:solidFill>
                <a:latin typeface="Microsoft Yahei"/>
                <a:ea typeface="Microsoft Yahei"/>
                <a:cs typeface="Microsoft Yahei"/>
                <a:sym typeface="Microsoft Yahei"/>
              </a:rPr>
              <a:t>customized functionalities</a:t>
            </a:r>
            <a:r>
              <a:rPr lang="zh-CN">
                <a:solidFill>
                  <a:schemeClr val="dk1"/>
                </a:solidFill>
                <a:latin typeface="Microsoft Yahei"/>
                <a:ea typeface="Microsoft Yahei"/>
                <a:cs typeface="Microsoft Yahei"/>
                <a:sym typeface="Microsoft Yahei"/>
              </a:rPr>
              <a:t> including data analytics, charity purchase, baking lessons scheduling, and etc. It </a:t>
            </a:r>
            <a:r>
              <a:rPr lang="zh-CN">
                <a:solidFill>
                  <a:schemeClr val="dk1"/>
                </a:solidFill>
                <a:latin typeface="Microsoft Yahei"/>
                <a:ea typeface="Microsoft Yahei"/>
                <a:cs typeface="Microsoft Yahei"/>
                <a:sym typeface="Microsoft Yahei"/>
              </a:rPr>
              <a:t>will </a:t>
            </a:r>
            <a:r>
              <a:rPr b="1" lang="zh-CN">
                <a:solidFill>
                  <a:schemeClr val="dk1"/>
                </a:solidFill>
                <a:latin typeface="Microsoft Yahei"/>
                <a:ea typeface="Microsoft Yahei"/>
                <a:cs typeface="Microsoft Yahei"/>
                <a:sym typeface="Microsoft Yahei"/>
              </a:rPr>
              <a:t>empower </a:t>
            </a:r>
            <a:r>
              <a:rPr lang="zh-CN">
                <a:solidFill>
                  <a:schemeClr val="dk1"/>
                </a:solidFill>
                <a:latin typeface="Microsoft Yahei"/>
                <a:ea typeface="Microsoft Yahei"/>
                <a:cs typeface="Microsoft Yahei"/>
                <a:sym typeface="Microsoft Yahei"/>
              </a:rPr>
              <a:t>individual bakeries to have better control over their branding and products.</a:t>
            </a:r>
            <a:endParaRPr/>
          </a:p>
        </p:txBody>
      </p:sp>
      <p:pic>
        <p:nvPicPr>
          <p:cNvPr id="195" name="Google Shape;195;g6f45951081_1_30"/>
          <p:cNvPicPr preferRelativeResize="0"/>
          <p:nvPr/>
        </p:nvPicPr>
        <p:blipFill>
          <a:blip r:embed="rId4">
            <a:alphaModFix/>
          </a:blip>
          <a:stretch>
            <a:fillRect/>
          </a:stretch>
        </p:blipFill>
        <p:spPr>
          <a:xfrm>
            <a:off x="3672149" y="1530800"/>
            <a:ext cx="1799700" cy="1198500"/>
          </a:xfrm>
          <a:prstGeom prst="ellipse">
            <a:avLst/>
          </a:prstGeom>
          <a:noFill/>
          <a:ln>
            <a:noFill/>
          </a:ln>
        </p:spPr>
      </p:pic>
      <p:pic>
        <p:nvPicPr>
          <p:cNvPr id="196" name="Google Shape;196;g6f45951081_1_30"/>
          <p:cNvPicPr preferRelativeResize="0"/>
          <p:nvPr/>
        </p:nvPicPr>
        <p:blipFill rotWithShape="1">
          <a:blip r:embed="rId5">
            <a:alphaModFix/>
          </a:blip>
          <a:srcRect b="0" l="18430" r="14256" t="0"/>
          <a:stretch/>
        </p:blipFill>
        <p:spPr>
          <a:xfrm>
            <a:off x="6209200" y="1451850"/>
            <a:ext cx="2227800" cy="1356300"/>
          </a:xfrm>
          <a:prstGeom prst="roundRect">
            <a:avLst>
              <a:gd fmla="val 16667" name="adj"/>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6f45951081_1_66"/>
          <p:cNvSpPr/>
          <p:nvPr/>
        </p:nvSpPr>
        <p:spPr>
          <a:xfrm>
            <a:off x="0" y="899550"/>
            <a:ext cx="9144000" cy="2479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6f45951081_1_66"/>
          <p:cNvSpPr txBox="1"/>
          <p:nvPr/>
        </p:nvSpPr>
        <p:spPr>
          <a:xfrm>
            <a:off x="4353233" y="1432405"/>
            <a:ext cx="770100" cy="684900"/>
          </a:xfrm>
          <a:prstGeom prst="rect">
            <a:avLst/>
          </a:prstGeom>
          <a:noFill/>
          <a:ln>
            <a:noFill/>
          </a:ln>
        </p:spPr>
        <p:txBody>
          <a:bodyPr anchorCtr="0" anchor="t" bIns="34275" lIns="68550" spcFirstLastPara="1" rIns="68550" wrap="square" tIns="34275">
            <a:noAutofit/>
          </a:bodyPr>
          <a:lstStyle/>
          <a:p>
            <a:pPr indent="0" lvl="0" marL="0" marR="0" rtl="0" algn="r">
              <a:spcBef>
                <a:spcPts val="0"/>
              </a:spcBef>
              <a:spcAft>
                <a:spcPts val="0"/>
              </a:spcAft>
              <a:buNone/>
            </a:pPr>
            <a:r>
              <a:rPr b="1" lang="zh-CN" sz="4000">
                <a:solidFill>
                  <a:schemeClr val="lt1"/>
                </a:solidFill>
                <a:latin typeface="Microsoft Yahei"/>
                <a:ea typeface="Microsoft Yahei"/>
                <a:cs typeface="Microsoft Yahei"/>
                <a:sym typeface="Microsoft Yahei"/>
              </a:rPr>
              <a:t>02</a:t>
            </a:r>
            <a:endParaRPr b="1" sz="4000">
              <a:solidFill>
                <a:schemeClr val="lt1"/>
              </a:solidFill>
              <a:latin typeface="Microsoft Yahei"/>
              <a:ea typeface="Microsoft Yahei"/>
              <a:cs typeface="Microsoft Yahei"/>
              <a:sym typeface="Microsoft Yahei"/>
            </a:endParaRPr>
          </a:p>
        </p:txBody>
      </p:sp>
      <p:sp>
        <p:nvSpPr>
          <p:cNvPr id="203" name="Google Shape;203;g6f45951081_1_66"/>
          <p:cNvSpPr txBox="1"/>
          <p:nvPr/>
        </p:nvSpPr>
        <p:spPr>
          <a:xfrm>
            <a:off x="4340874" y="2134484"/>
            <a:ext cx="3139800" cy="594000"/>
          </a:xfrm>
          <a:prstGeom prst="rect">
            <a:avLst/>
          </a:prstGeom>
          <a:noFill/>
          <a:ln>
            <a:noFill/>
          </a:ln>
        </p:spPr>
        <p:txBody>
          <a:bodyPr anchorCtr="0" anchor="ctr" bIns="34275" lIns="68550" spcFirstLastPara="1" rIns="68550" wrap="square" tIns="34275">
            <a:noAutofit/>
          </a:bodyPr>
          <a:lstStyle/>
          <a:p>
            <a:pPr indent="0" lvl="0" marL="0" rtl="0" algn="l">
              <a:spcBef>
                <a:spcPts val="0"/>
              </a:spcBef>
              <a:spcAft>
                <a:spcPts val="0"/>
              </a:spcAft>
              <a:buClr>
                <a:schemeClr val="dk1"/>
              </a:buClr>
              <a:buSzPts val="1100"/>
              <a:buFont typeface="Arial"/>
              <a:buNone/>
            </a:pPr>
            <a:r>
              <a:rPr b="1" lang="zh-CN" sz="3600">
                <a:solidFill>
                  <a:srgbClr val="FFFFFF"/>
                </a:solidFill>
                <a:latin typeface="Calibri"/>
                <a:ea typeface="Calibri"/>
                <a:cs typeface="Calibri"/>
                <a:sym typeface="Calibri"/>
              </a:rPr>
              <a:t>E</a:t>
            </a:r>
            <a:r>
              <a:rPr b="1" lang="zh-CN" sz="3600">
                <a:solidFill>
                  <a:srgbClr val="FFFFFF"/>
                </a:solidFill>
                <a:latin typeface="Calibri"/>
                <a:ea typeface="Calibri"/>
                <a:cs typeface="Calibri"/>
                <a:sym typeface="Calibri"/>
              </a:rPr>
              <a:t>vidence</a:t>
            </a:r>
            <a:endParaRPr b="1" sz="3600">
              <a:solidFill>
                <a:srgbClr val="FFFFFF"/>
              </a:solidFill>
              <a:latin typeface="Calibri"/>
              <a:ea typeface="Calibri"/>
              <a:cs typeface="Calibri"/>
              <a:sym typeface="Calibri"/>
            </a:endParaRPr>
          </a:p>
        </p:txBody>
      </p:sp>
      <p:sp>
        <p:nvSpPr>
          <p:cNvPr id="204" name="Google Shape;204;g6f45951081_1_66"/>
          <p:cNvSpPr/>
          <p:nvPr/>
        </p:nvSpPr>
        <p:spPr>
          <a:xfrm>
            <a:off x="4349151" y="2071815"/>
            <a:ext cx="3401400" cy="16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5" name="Google Shape;205;g6f45951081_1_66"/>
          <p:cNvPicPr preferRelativeResize="0"/>
          <p:nvPr/>
        </p:nvPicPr>
        <p:blipFill>
          <a:blip r:embed="rId3">
            <a:alphaModFix/>
          </a:blip>
          <a:stretch>
            <a:fillRect/>
          </a:stretch>
        </p:blipFill>
        <p:spPr>
          <a:xfrm>
            <a:off x="711600" y="980850"/>
            <a:ext cx="2113321" cy="24792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grpSp>
        <p:nvGrpSpPr>
          <p:cNvPr id="210" name="Google Shape;210;g6f4596ddfe_0_8"/>
          <p:cNvGrpSpPr/>
          <p:nvPr/>
        </p:nvGrpSpPr>
        <p:grpSpPr>
          <a:xfrm>
            <a:off x="204339" y="211998"/>
            <a:ext cx="2578451" cy="661883"/>
            <a:chOff x="1187624" y="555526"/>
            <a:chExt cx="2191815" cy="661883"/>
          </a:xfrm>
        </p:grpSpPr>
        <p:sp>
          <p:nvSpPr>
            <p:cNvPr id="211" name="Google Shape;211;g6f4596ddfe_0_8"/>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g6f4596ddfe_0_8"/>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g6f4596ddfe_0_8"/>
            <p:cNvSpPr txBox="1"/>
            <p:nvPr/>
          </p:nvSpPr>
          <p:spPr>
            <a:xfrm>
              <a:off x="1295639" y="581963"/>
              <a:ext cx="2083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Customer</a:t>
              </a:r>
              <a:endParaRPr b="1" sz="2800">
                <a:solidFill>
                  <a:schemeClr val="lt1"/>
                </a:solidFill>
                <a:latin typeface="Microsoft Yahei"/>
                <a:ea typeface="Microsoft Yahei"/>
                <a:cs typeface="Microsoft Yahei"/>
                <a:sym typeface="Microsoft Yahei"/>
              </a:endParaRPr>
            </a:p>
          </p:txBody>
        </p:sp>
      </p:grpSp>
      <p:pic>
        <p:nvPicPr>
          <p:cNvPr id="214" name="Google Shape;214;g6f4596ddfe_0_8"/>
          <p:cNvPicPr preferRelativeResize="0"/>
          <p:nvPr/>
        </p:nvPicPr>
        <p:blipFill rotWithShape="1">
          <a:blip r:embed="rId3">
            <a:alphaModFix/>
          </a:blip>
          <a:srcRect b="0" l="0" r="0" t="0"/>
          <a:stretch/>
        </p:blipFill>
        <p:spPr>
          <a:xfrm>
            <a:off x="801675" y="1215250"/>
            <a:ext cx="3183300" cy="2126400"/>
          </a:xfrm>
          <a:prstGeom prst="roundRect">
            <a:avLst>
              <a:gd fmla="val 16667" name="adj"/>
            </a:avLst>
          </a:prstGeom>
          <a:noFill/>
          <a:ln>
            <a:noFill/>
          </a:ln>
        </p:spPr>
      </p:pic>
      <p:pic>
        <p:nvPicPr>
          <p:cNvPr id="215" name="Google Shape;215;g6f4596ddfe_0_8"/>
          <p:cNvPicPr preferRelativeResize="0"/>
          <p:nvPr/>
        </p:nvPicPr>
        <p:blipFill>
          <a:blip r:embed="rId4">
            <a:alphaModFix/>
          </a:blip>
          <a:stretch>
            <a:fillRect/>
          </a:stretch>
        </p:blipFill>
        <p:spPr>
          <a:xfrm>
            <a:off x="5149493" y="1215250"/>
            <a:ext cx="3210300" cy="2126400"/>
          </a:xfrm>
          <a:prstGeom prst="roundRect">
            <a:avLst>
              <a:gd fmla="val 16667" name="adj"/>
            </a:avLst>
          </a:prstGeom>
          <a:noFill/>
          <a:ln>
            <a:noFill/>
          </a:ln>
        </p:spPr>
      </p:pic>
      <p:sp>
        <p:nvSpPr>
          <p:cNvPr id="216" name="Google Shape;216;g6f4596ddfe_0_8"/>
          <p:cNvSpPr txBox="1"/>
          <p:nvPr/>
        </p:nvSpPr>
        <p:spPr>
          <a:xfrm>
            <a:off x="840275" y="3488425"/>
            <a:ext cx="31446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We supply people who are in need and service food with people who </a:t>
            </a:r>
            <a:r>
              <a:rPr b="1" lang="zh-CN" sz="1800"/>
              <a:t>donated</a:t>
            </a:r>
            <a:endParaRPr b="1" sz="1800"/>
          </a:p>
        </p:txBody>
      </p:sp>
      <p:sp>
        <p:nvSpPr>
          <p:cNvPr id="217" name="Google Shape;217;g6f4596ddfe_0_8"/>
          <p:cNvSpPr txBox="1"/>
          <p:nvPr/>
        </p:nvSpPr>
        <p:spPr>
          <a:xfrm>
            <a:off x="5149500" y="3488500"/>
            <a:ext cx="32103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Bakery Classroom gives customers tips and </a:t>
            </a:r>
            <a:r>
              <a:rPr b="1" lang="zh-CN" sz="1800"/>
              <a:t>lessons </a:t>
            </a:r>
            <a:r>
              <a:rPr lang="zh-CN" sz="1800"/>
              <a:t>to help them start their bakery journey.</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grpSp>
        <p:nvGrpSpPr>
          <p:cNvPr id="222" name="Google Shape;222;g6f4596ddfe_0_19"/>
          <p:cNvGrpSpPr/>
          <p:nvPr/>
        </p:nvGrpSpPr>
        <p:grpSpPr>
          <a:xfrm>
            <a:off x="204339" y="211998"/>
            <a:ext cx="2578451" cy="661883"/>
            <a:chOff x="1187624" y="555526"/>
            <a:chExt cx="2191815" cy="661883"/>
          </a:xfrm>
        </p:grpSpPr>
        <p:sp>
          <p:nvSpPr>
            <p:cNvPr id="223" name="Google Shape;223;g6f4596ddfe_0_19"/>
            <p:cNvSpPr/>
            <p:nvPr/>
          </p:nvSpPr>
          <p:spPr>
            <a:xfrm>
              <a:off x="1233516" y="641409"/>
              <a:ext cx="1728300" cy="576000"/>
            </a:xfrm>
            <a:prstGeom prst="parallelogram">
              <a:avLst>
                <a:gd fmla="val 25000" name="adj"/>
              </a:avLst>
            </a:prstGeom>
            <a:solidFill>
              <a:srgbClr val="0070C0">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g6f4596ddfe_0_19"/>
            <p:cNvSpPr/>
            <p:nvPr/>
          </p:nvSpPr>
          <p:spPr>
            <a:xfrm>
              <a:off x="1187624" y="555526"/>
              <a:ext cx="1728300" cy="576000"/>
            </a:xfrm>
            <a:prstGeom prst="parallelogram">
              <a:avLst>
                <a:gd fmla="val 25000"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g6f4596ddfe_0_19"/>
            <p:cNvSpPr txBox="1"/>
            <p:nvPr/>
          </p:nvSpPr>
          <p:spPr>
            <a:xfrm>
              <a:off x="1295639" y="581963"/>
              <a:ext cx="2083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2800">
                  <a:solidFill>
                    <a:schemeClr val="lt1"/>
                  </a:solidFill>
                  <a:latin typeface="Microsoft Yahei"/>
                  <a:ea typeface="Microsoft Yahei"/>
                  <a:cs typeface="Microsoft Yahei"/>
                  <a:sym typeface="Microsoft Yahei"/>
                </a:rPr>
                <a:t>Manager</a:t>
              </a:r>
              <a:endParaRPr b="1" sz="2800">
                <a:solidFill>
                  <a:schemeClr val="lt1"/>
                </a:solidFill>
                <a:latin typeface="Microsoft Yahei"/>
                <a:ea typeface="Microsoft Yahei"/>
                <a:cs typeface="Microsoft Yahei"/>
                <a:sym typeface="Microsoft Yahei"/>
              </a:endParaRPr>
            </a:p>
          </p:txBody>
        </p:sp>
      </p:grpSp>
      <p:pic>
        <p:nvPicPr>
          <p:cNvPr id="226" name="Google Shape;226;g6f4596ddfe_0_19"/>
          <p:cNvPicPr preferRelativeResize="0"/>
          <p:nvPr/>
        </p:nvPicPr>
        <p:blipFill>
          <a:blip r:embed="rId3">
            <a:alphaModFix/>
          </a:blip>
          <a:stretch>
            <a:fillRect/>
          </a:stretch>
        </p:blipFill>
        <p:spPr>
          <a:xfrm>
            <a:off x="718224" y="1178250"/>
            <a:ext cx="2986500" cy="2115300"/>
          </a:xfrm>
          <a:prstGeom prst="roundRect">
            <a:avLst>
              <a:gd fmla="val 16667" name="adj"/>
            </a:avLst>
          </a:prstGeom>
          <a:noFill/>
          <a:ln>
            <a:noFill/>
          </a:ln>
        </p:spPr>
      </p:pic>
      <p:pic>
        <p:nvPicPr>
          <p:cNvPr id="227" name="Google Shape;227;g6f4596ddfe_0_19"/>
          <p:cNvPicPr preferRelativeResize="0"/>
          <p:nvPr/>
        </p:nvPicPr>
        <p:blipFill>
          <a:blip r:embed="rId4">
            <a:alphaModFix/>
          </a:blip>
          <a:stretch>
            <a:fillRect/>
          </a:stretch>
        </p:blipFill>
        <p:spPr>
          <a:xfrm>
            <a:off x="4808172" y="1178250"/>
            <a:ext cx="3166800" cy="2115300"/>
          </a:xfrm>
          <a:prstGeom prst="roundRect">
            <a:avLst>
              <a:gd fmla="val 16667" name="adj"/>
            </a:avLst>
          </a:prstGeom>
          <a:noFill/>
          <a:ln>
            <a:noFill/>
          </a:ln>
        </p:spPr>
      </p:pic>
      <p:sp>
        <p:nvSpPr>
          <p:cNvPr id="228" name="Google Shape;228;g6f4596ddfe_0_19"/>
          <p:cNvSpPr txBox="1"/>
          <p:nvPr/>
        </p:nvSpPr>
        <p:spPr>
          <a:xfrm>
            <a:off x="718150" y="3450200"/>
            <a:ext cx="3456900" cy="13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Comprehensive </a:t>
            </a:r>
            <a:r>
              <a:rPr b="1" lang="zh-CN" sz="1800"/>
              <a:t>dashboard </a:t>
            </a:r>
            <a:r>
              <a:rPr lang="zh-CN" sz="1800"/>
              <a:t>supplies detailed order information and dynamic planner let you can track your everyday tasks.</a:t>
            </a:r>
            <a:endParaRPr sz="1800"/>
          </a:p>
        </p:txBody>
      </p:sp>
      <p:sp>
        <p:nvSpPr>
          <p:cNvPr id="229" name="Google Shape;229;g6f4596ddfe_0_19"/>
          <p:cNvSpPr txBox="1"/>
          <p:nvPr/>
        </p:nvSpPr>
        <p:spPr>
          <a:xfrm>
            <a:off x="4808138" y="3538925"/>
            <a:ext cx="3166800" cy="13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User friendly </a:t>
            </a:r>
            <a:r>
              <a:rPr b="1" lang="zh-CN" sz="1800"/>
              <a:t>UI </a:t>
            </a:r>
            <a:r>
              <a:rPr lang="zh-CN" sz="1800"/>
              <a:t>controller let you start and manage your small business faster and </a:t>
            </a:r>
            <a:r>
              <a:rPr b="1" lang="zh-CN" sz="1800"/>
              <a:t>any</a:t>
            </a:r>
            <a:r>
              <a:rPr b="1" lang="zh-CN" sz="1800"/>
              <a:t>where</a:t>
            </a:r>
            <a:r>
              <a:rPr lang="zh-CN" sz="1800"/>
              <a: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7e2697c260_0_0"/>
          <p:cNvSpPr/>
          <p:nvPr/>
        </p:nvSpPr>
        <p:spPr>
          <a:xfrm>
            <a:off x="0" y="899550"/>
            <a:ext cx="9144000" cy="2479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7e2697c260_0_0"/>
          <p:cNvSpPr txBox="1"/>
          <p:nvPr/>
        </p:nvSpPr>
        <p:spPr>
          <a:xfrm>
            <a:off x="4353233" y="1432405"/>
            <a:ext cx="770100" cy="684900"/>
          </a:xfrm>
          <a:prstGeom prst="rect">
            <a:avLst/>
          </a:prstGeom>
          <a:noFill/>
          <a:ln>
            <a:noFill/>
          </a:ln>
        </p:spPr>
        <p:txBody>
          <a:bodyPr anchorCtr="0" anchor="t" bIns="34275" lIns="68550" spcFirstLastPara="1" rIns="68550" wrap="square" tIns="34275">
            <a:noAutofit/>
          </a:bodyPr>
          <a:lstStyle/>
          <a:p>
            <a:pPr indent="0" lvl="0" marL="0" marR="0" rtl="0" algn="r">
              <a:spcBef>
                <a:spcPts val="0"/>
              </a:spcBef>
              <a:spcAft>
                <a:spcPts val="0"/>
              </a:spcAft>
              <a:buNone/>
            </a:pPr>
            <a:r>
              <a:rPr b="1" lang="zh-CN" sz="4000">
                <a:solidFill>
                  <a:schemeClr val="lt1"/>
                </a:solidFill>
                <a:latin typeface="Microsoft Yahei"/>
                <a:ea typeface="Microsoft Yahei"/>
                <a:cs typeface="Microsoft Yahei"/>
                <a:sym typeface="Microsoft Yahei"/>
              </a:rPr>
              <a:t>03</a:t>
            </a:r>
            <a:endParaRPr b="1" sz="4000">
              <a:solidFill>
                <a:schemeClr val="lt1"/>
              </a:solidFill>
              <a:latin typeface="Microsoft Yahei"/>
              <a:ea typeface="Microsoft Yahei"/>
              <a:cs typeface="Microsoft Yahei"/>
              <a:sym typeface="Microsoft Yahei"/>
            </a:endParaRPr>
          </a:p>
        </p:txBody>
      </p:sp>
      <p:sp>
        <p:nvSpPr>
          <p:cNvPr id="236" name="Google Shape;236;g7e2697c260_0_0"/>
          <p:cNvSpPr txBox="1"/>
          <p:nvPr/>
        </p:nvSpPr>
        <p:spPr>
          <a:xfrm>
            <a:off x="4340874" y="2134484"/>
            <a:ext cx="3139800" cy="594000"/>
          </a:xfrm>
          <a:prstGeom prst="rect">
            <a:avLst/>
          </a:prstGeom>
          <a:noFill/>
          <a:ln>
            <a:noFill/>
          </a:ln>
        </p:spPr>
        <p:txBody>
          <a:bodyPr anchorCtr="0" anchor="ctr" bIns="34275" lIns="68550" spcFirstLastPara="1" rIns="68550" wrap="square" tIns="34275">
            <a:noAutofit/>
          </a:bodyPr>
          <a:lstStyle/>
          <a:p>
            <a:pPr indent="0" lvl="0" marL="0" marR="0" rtl="0" algn="l">
              <a:spcBef>
                <a:spcPts val="0"/>
              </a:spcBef>
              <a:spcAft>
                <a:spcPts val="0"/>
              </a:spcAft>
              <a:buClr>
                <a:schemeClr val="lt1"/>
              </a:buClr>
              <a:buSzPts val="3600"/>
              <a:buFont typeface="Arial"/>
              <a:buNone/>
            </a:pPr>
            <a:r>
              <a:rPr b="1" lang="zh-CN" sz="3600">
                <a:solidFill>
                  <a:schemeClr val="lt1"/>
                </a:solidFill>
                <a:latin typeface="Calibri"/>
                <a:ea typeface="Calibri"/>
                <a:cs typeface="Calibri"/>
                <a:sym typeface="Calibri"/>
              </a:rPr>
              <a:t>Prototypes</a:t>
            </a:r>
            <a:endParaRPr/>
          </a:p>
        </p:txBody>
      </p:sp>
      <p:sp>
        <p:nvSpPr>
          <p:cNvPr id="237" name="Google Shape;237;g7e2697c260_0_0"/>
          <p:cNvSpPr/>
          <p:nvPr/>
        </p:nvSpPr>
        <p:spPr>
          <a:xfrm>
            <a:off x="4349151" y="2071815"/>
            <a:ext cx="3401400" cy="162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8" name="Google Shape;238;g7e2697c260_0_0"/>
          <p:cNvPicPr preferRelativeResize="0"/>
          <p:nvPr/>
        </p:nvPicPr>
        <p:blipFill>
          <a:blip r:embed="rId3">
            <a:alphaModFix/>
          </a:blip>
          <a:stretch>
            <a:fillRect/>
          </a:stretch>
        </p:blipFill>
        <p:spPr>
          <a:xfrm>
            <a:off x="443525" y="1056188"/>
            <a:ext cx="2524800" cy="2166000"/>
          </a:xfrm>
          <a:prstGeom prst="foldedCorner">
            <a:avLst>
              <a:gd fmla="val 16667" name="adj"/>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2015-11-26T09:01:21Z</dcterms:created>
  <dc:creator>哎呀小小草</dc:creator>
</cp:coreProperties>
</file>